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3"/>
  </p:sldMasterIdLst>
  <p:notesMasterIdLst>
    <p:notesMasterId r:id="rId17"/>
  </p:notesMasterIdLst>
  <p:handoutMasterIdLst>
    <p:handoutMasterId r:id="rId18"/>
  </p:handoutMasterIdLst>
  <p:sldIdLst>
    <p:sldId id="396" r:id="rId4"/>
    <p:sldId id="407" r:id="rId5"/>
    <p:sldId id="422" r:id="rId6"/>
    <p:sldId id="423" r:id="rId7"/>
    <p:sldId id="406" r:id="rId8"/>
    <p:sldId id="399" r:id="rId9"/>
    <p:sldId id="410" r:id="rId10"/>
    <p:sldId id="405" r:id="rId11"/>
    <p:sldId id="401" r:id="rId12"/>
    <p:sldId id="403" r:id="rId13"/>
    <p:sldId id="409" r:id="rId14"/>
    <p:sldId id="421" r:id="rId15"/>
    <p:sldId id="420" r:id="rId16"/>
  </p:sldIdLst>
  <p:sldSz cx="9144000" cy="6858000" type="screen4x3"/>
  <p:notesSz cx="6808788" cy="9940925"/>
  <p:defaultTextStyle>
    <a:defPPr>
      <a:defRPr lang="en-US"/>
    </a:defPPr>
    <a:lvl1pPr algn="l" defTabSz="457200" rtl="0" eaLnBrk="0" fontAlgn="base" hangingPunct="0">
      <a:spcBef>
        <a:spcPct val="0"/>
      </a:spcBef>
      <a:spcAft>
        <a:spcPct val="0"/>
      </a:spcAft>
      <a:defRPr kern="1200">
        <a:solidFill>
          <a:schemeClr val="tx1"/>
        </a:solidFill>
        <a:latin typeface="Calibri" charset="0"/>
        <a:ea typeface="MS PGothic" charset="-128"/>
        <a:cs typeface="+mn-cs"/>
      </a:defRPr>
    </a:lvl1pPr>
    <a:lvl2pPr marL="457200" algn="l" defTabSz="457200" rtl="0" eaLnBrk="0" fontAlgn="base" hangingPunct="0">
      <a:spcBef>
        <a:spcPct val="0"/>
      </a:spcBef>
      <a:spcAft>
        <a:spcPct val="0"/>
      </a:spcAft>
      <a:defRPr kern="1200">
        <a:solidFill>
          <a:schemeClr val="tx1"/>
        </a:solidFill>
        <a:latin typeface="Calibri" charset="0"/>
        <a:ea typeface="MS PGothic" charset="-128"/>
        <a:cs typeface="+mn-cs"/>
      </a:defRPr>
    </a:lvl2pPr>
    <a:lvl3pPr marL="914400" algn="l" defTabSz="457200" rtl="0" eaLnBrk="0" fontAlgn="base" hangingPunct="0">
      <a:spcBef>
        <a:spcPct val="0"/>
      </a:spcBef>
      <a:spcAft>
        <a:spcPct val="0"/>
      </a:spcAft>
      <a:defRPr kern="1200">
        <a:solidFill>
          <a:schemeClr val="tx1"/>
        </a:solidFill>
        <a:latin typeface="Calibri" charset="0"/>
        <a:ea typeface="MS PGothic" charset="-128"/>
        <a:cs typeface="+mn-cs"/>
      </a:defRPr>
    </a:lvl3pPr>
    <a:lvl4pPr marL="1371600" algn="l" defTabSz="457200" rtl="0" eaLnBrk="0" fontAlgn="base" hangingPunct="0">
      <a:spcBef>
        <a:spcPct val="0"/>
      </a:spcBef>
      <a:spcAft>
        <a:spcPct val="0"/>
      </a:spcAft>
      <a:defRPr kern="1200">
        <a:solidFill>
          <a:schemeClr val="tx1"/>
        </a:solidFill>
        <a:latin typeface="Calibri" charset="0"/>
        <a:ea typeface="MS PGothic" charset="-128"/>
        <a:cs typeface="+mn-cs"/>
      </a:defRPr>
    </a:lvl4pPr>
    <a:lvl5pPr marL="1828800" algn="l" defTabSz="457200" rtl="0" eaLnBrk="0" fontAlgn="base" hangingPunct="0">
      <a:spcBef>
        <a:spcPct val="0"/>
      </a:spcBef>
      <a:spcAft>
        <a:spcPct val="0"/>
      </a:spcAft>
      <a:defRPr kern="1200">
        <a:solidFill>
          <a:schemeClr val="tx1"/>
        </a:solidFill>
        <a:latin typeface="Calibri" charset="0"/>
        <a:ea typeface="MS PGothic" charset="-128"/>
        <a:cs typeface="+mn-cs"/>
      </a:defRPr>
    </a:lvl5pPr>
    <a:lvl6pPr marL="2286000" algn="l" defTabSz="914400" rtl="0" eaLnBrk="1" latinLnBrk="0" hangingPunct="1">
      <a:defRPr kern="1200">
        <a:solidFill>
          <a:schemeClr val="tx1"/>
        </a:solidFill>
        <a:latin typeface="Calibri" charset="0"/>
        <a:ea typeface="MS PGothic" charset="-128"/>
        <a:cs typeface="+mn-cs"/>
      </a:defRPr>
    </a:lvl6pPr>
    <a:lvl7pPr marL="2743200" algn="l" defTabSz="914400" rtl="0" eaLnBrk="1" latinLnBrk="0" hangingPunct="1">
      <a:defRPr kern="1200">
        <a:solidFill>
          <a:schemeClr val="tx1"/>
        </a:solidFill>
        <a:latin typeface="Calibri" charset="0"/>
        <a:ea typeface="MS PGothic" charset="-128"/>
        <a:cs typeface="+mn-cs"/>
      </a:defRPr>
    </a:lvl7pPr>
    <a:lvl8pPr marL="3200400" algn="l" defTabSz="914400" rtl="0" eaLnBrk="1" latinLnBrk="0" hangingPunct="1">
      <a:defRPr kern="1200">
        <a:solidFill>
          <a:schemeClr val="tx1"/>
        </a:solidFill>
        <a:latin typeface="Calibri" charset="0"/>
        <a:ea typeface="MS PGothic" charset="-128"/>
        <a:cs typeface="+mn-cs"/>
      </a:defRPr>
    </a:lvl8pPr>
    <a:lvl9pPr marL="3657600" algn="l" defTabSz="914400" rtl="0" eaLnBrk="1" latinLnBrk="0" hangingPunct="1">
      <a:defRPr kern="1200">
        <a:solidFill>
          <a:schemeClr val="tx1"/>
        </a:solidFill>
        <a:latin typeface="Calibri" charset="0"/>
        <a:ea typeface="MS PGothic"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guide id="3" orient="horz" pos="3853">
          <p15:clr>
            <a:srgbClr val="A4A3A4"/>
          </p15:clr>
        </p15:guide>
        <p15:guide id="4" pos="5759">
          <p15:clr>
            <a:srgbClr val="A4A3A4"/>
          </p15:clr>
        </p15:guide>
      </p15:sldGuideLst>
    </p:ext>
    <p:ext uri="{2D200454-40CA-4A62-9FC3-DE9A4176ACB9}">
      <p15:notesGuideLst xmlns:p15="http://schemas.microsoft.com/office/powerpoint/2012/main" xmlns="">
        <p15:guide id="1" orient="horz" pos="3219">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opulaire Jan" initials="PJ"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CE0048"/>
    <a:srgbClr val="0F3657"/>
    <a:srgbClr val="EB5C4E"/>
    <a:srgbClr val="457A8C"/>
    <a:srgbClr val="1BB7D5"/>
    <a:srgbClr val="E22567"/>
    <a:srgbClr val="C9205A"/>
    <a:srgbClr val="17A8C4"/>
    <a:srgbClr val="3399FF"/>
    <a:srgbClr val="369D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27102A9-8310-4765-A935-A1911B00CA55}" styleName="Style léger 1 - Accentuation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Style léger 1 - Accentuation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E9639D4-E3E2-4D34-9284-5A2195B3D0D7}" styleName="Style clair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81" autoAdjust="0"/>
    <p:restoredTop sz="82088" autoAdjust="0"/>
  </p:normalViewPr>
  <p:slideViewPr>
    <p:cSldViewPr snapToGrid="0" snapToObjects="1">
      <p:cViewPr>
        <p:scale>
          <a:sx n="150" d="100"/>
          <a:sy n="150" d="100"/>
        </p:scale>
        <p:origin x="-872" y="-184"/>
      </p:cViewPr>
      <p:guideLst>
        <p:guide orient="horz" pos="2160"/>
        <p:guide orient="horz" pos="3853"/>
        <p:guide pos="2565"/>
        <p:guide pos="278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14" d="100"/>
        <a:sy n="314" d="100"/>
      </p:scale>
      <p:origin x="0" y="3720"/>
    </p:cViewPr>
  </p:sorterViewPr>
  <p:notesViewPr>
    <p:cSldViewPr snapToGrid="0" snapToObjects="1">
      <p:cViewPr>
        <p:scale>
          <a:sx n="108" d="100"/>
          <a:sy n="108" d="100"/>
        </p:scale>
        <p:origin x="-1728" y="504"/>
      </p:cViewPr>
      <p:guideLst>
        <p:guide orient="horz" pos="3219"/>
        <p:guide pos="2144"/>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commentAuthors" Target="commentAuthors.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slideMaster" Target="slideMasters/slideMaster1.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51163" cy="4984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6038" y="0"/>
            <a:ext cx="2951162" cy="498475"/>
          </a:xfrm>
          <a:prstGeom prst="rect">
            <a:avLst/>
          </a:prstGeom>
        </p:spPr>
        <p:txBody>
          <a:bodyPr vert="horz" lIns="91440" tIns="45720" rIns="91440" bIns="45720" rtlCol="0"/>
          <a:lstStyle>
            <a:lvl1pPr algn="r">
              <a:defRPr sz="1200"/>
            </a:lvl1pPr>
          </a:lstStyle>
          <a:p>
            <a:fld id="{05F53E0F-AECD-7748-A001-0EFAF28ED6BC}" type="datetimeFigureOut">
              <a:rPr lang="fr-FR" smtClean="0"/>
              <a:t>6/09/21</a:t>
            </a:fld>
            <a:endParaRPr lang="fr-FR"/>
          </a:p>
        </p:txBody>
      </p:sp>
      <p:sp>
        <p:nvSpPr>
          <p:cNvPr id="4" name="Espace réservé du pied de page 3"/>
          <p:cNvSpPr>
            <a:spLocks noGrp="1"/>
          </p:cNvSpPr>
          <p:nvPr>
            <p:ph type="ftr" sz="quarter" idx="2"/>
          </p:nvPr>
        </p:nvSpPr>
        <p:spPr>
          <a:xfrm>
            <a:off x="0" y="9442450"/>
            <a:ext cx="2951163" cy="49847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6038" y="9442450"/>
            <a:ext cx="2951162" cy="498475"/>
          </a:xfrm>
          <a:prstGeom prst="rect">
            <a:avLst/>
          </a:prstGeom>
        </p:spPr>
        <p:txBody>
          <a:bodyPr vert="horz" lIns="91440" tIns="45720" rIns="91440" bIns="45720" rtlCol="0" anchor="b"/>
          <a:lstStyle>
            <a:lvl1pPr algn="r">
              <a:defRPr sz="1200"/>
            </a:lvl1pPr>
          </a:lstStyle>
          <a:p>
            <a:fld id="{84627FEB-333C-7B4F-B188-49A31EE09ACD}" type="slidenum">
              <a:rPr lang="fr-FR" smtClean="0"/>
              <a:t>‹#›</a:t>
            </a:fld>
            <a:endParaRPr lang="fr-FR"/>
          </a:p>
        </p:txBody>
      </p:sp>
    </p:spTree>
    <p:extLst>
      <p:ext uri="{BB962C8B-B14F-4D97-AF65-F5344CB8AC3E}">
        <p14:creationId xmlns:p14="http://schemas.microsoft.com/office/powerpoint/2010/main" val="865832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8475"/>
          </a:xfrm>
          <a:prstGeom prst="rect">
            <a:avLst/>
          </a:prstGeom>
        </p:spPr>
        <p:txBody>
          <a:bodyPr vert="horz" lIns="91458" tIns="45729" rIns="91458" bIns="45729" rtlCol="0"/>
          <a:lstStyle>
            <a:lvl1pPr algn="l">
              <a:defRPr sz="1200">
                <a:latin typeface="Calibri" panose="020F0502020204030204" pitchFamily="34" charset="0"/>
                <a:ea typeface="MS PGothic" panose="020B0600070205080204" pitchFamily="34" charset="-128"/>
              </a:defRPr>
            </a:lvl1pPr>
          </a:lstStyle>
          <a:p>
            <a:pPr>
              <a:defRPr/>
            </a:pPr>
            <a:endParaRPr lang="en-GB"/>
          </a:p>
        </p:txBody>
      </p:sp>
      <p:sp>
        <p:nvSpPr>
          <p:cNvPr id="3" name="Date Placeholder 2"/>
          <p:cNvSpPr>
            <a:spLocks noGrp="1"/>
          </p:cNvSpPr>
          <p:nvPr>
            <p:ph type="dt" idx="1"/>
          </p:nvPr>
        </p:nvSpPr>
        <p:spPr>
          <a:xfrm>
            <a:off x="3856038" y="0"/>
            <a:ext cx="2951162" cy="498475"/>
          </a:xfrm>
          <a:prstGeom prst="rect">
            <a:avLst/>
          </a:prstGeom>
        </p:spPr>
        <p:txBody>
          <a:bodyPr vert="horz" lIns="91458" tIns="45729" rIns="91458" bIns="45729" rtlCol="0"/>
          <a:lstStyle>
            <a:lvl1pPr algn="r">
              <a:defRPr sz="1200">
                <a:latin typeface="Calibri" panose="020F0502020204030204" pitchFamily="34" charset="0"/>
                <a:ea typeface="MS PGothic" panose="020B0600070205080204" pitchFamily="34" charset="-128"/>
              </a:defRPr>
            </a:lvl1pPr>
          </a:lstStyle>
          <a:p>
            <a:pPr>
              <a:defRPr/>
            </a:pPr>
            <a:fld id="{AB812A8C-F89B-5549-B53E-42772BDAF6E0}" type="datetimeFigureOut">
              <a:rPr lang="en-GB"/>
              <a:pPr>
                <a:defRPr/>
              </a:pPr>
              <a:t>6/09/21</a:t>
            </a:fld>
            <a:endParaRPr lang="en-GB"/>
          </a:p>
        </p:txBody>
      </p:sp>
      <p:sp>
        <p:nvSpPr>
          <p:cNvPr id="4" name="Slide Image Placeholder 3"/>
          <p:cNvSpPr>
            <a:spLocks noGrp="1" noRot="1" noChangeAspect="1"/>
          </p:cNvSpPr>
          <p:nvPr>
            <p:ph type="sldImg" idx="2"/>
          </p:nvPr>
        </p:nvSpPr>
        <p:spPr>
          <a:xfrm>
            <a:off x="1168400" y="1243013"/>
            <a:ext cx="4471988" cy="3354387"/>
          </a:xfrm>
          <a:prstGeom prst="rect">
            <a:avLst/>
          </a:prstGeom>
          <a:noFill/>
          <a:ln w="12700">
            <a:solidFill>
              <a:prstClr val="black"/>
            </a:solidFill>
          </a:ln>
        </p:spPr>
        <p:txBody>
          <a:bodyPr vert="horz" lIns="91458" tIns="45729" rIns="91458" bIns="45729" rtlCol="0" anchor="ctr"/>
          <a:lstStyle/>
          <a:p>
            <a:pPr lvl="0"/>
            <a:endParaRPr lang="en-GB" noProof="0"/>
          </a:p>
        </p:txBody>
      </p:sp>
      <p:sp>
        <p:nvSpPr>
          <p:cNvPr id="5" name="Notes Placeholder 4"/>
          <p:cNvSpPr>
            <a:spLocks noGrp="1"/>
          </p:cNvSpPr>
          <p:nvPr>
            <p:ph type="body" sz="quarter" idx="3"/>
          </p:nvPr>
        </p:nvSpPr>
        <p:spPr>
          <a:xfrm>
            <a:off x="681038" y="4783138"/>
            <a:ext cx="5446712" cy="3914775"/>
          </a:xfrm>
          <a:prstGeom prst="rect">
            <a:avLst/>
          </a:prstGeom>
        </p:spPr>
        <p:txBody>
          <a:bodyPr vert="horz" lIns="91458" tIns="45729" rIns="91458" bIns="45729"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9442450"/>
            <a:ext cx="2951163" cy="498475"/>
          </a:xfrm>
          <a:prstGeom prst="rect">
            <a:avLst/>
          </a:prstGeom>
        </p:spPr>
        <p:txBody>
          <a:bodyPr vert="horz" lIns="91458" tIns="45729" rIns="91458" bIns="45729" rtlCol="0" anchor="b"/>
          <a:lstStyle>
            <a:lvl1pPr algn="l">
              <a:defRPr sz="1200">
                <a:latin typeface="Calibri" panose="020F0502020204030204" pitchFamily="34" charset="0"/>
                <a:ea typeface="MS PGothic" panose="020B0600070205080204" pitchFamily="34" charset="-128"/>
              </a:defRPr>
            </a:lvl1pPr>
          </a:lstStyle>
          <a:p>
            <a:pPr>
              <a:defRPr/>
            </a:pPr>
            <a:endParaRPr lang="en-GB"/>
          </a:p>
        </p:txBody>
      </p:sp>
      <p:sp>
        <p:nvSpPr>
          <p:cNvPr id="7" name="Slide Number Placeholder 6"/>
          <p:cNvSpPr>
            <a:spLocks noGrp="1"/>
          </p:cNvSpPr>
          <p:nvPr>
            <p:ph type="sldNum" sz="quarter" idx="5"/>
          </p:nvPr>
        </p:nvSpPr>
        <p:spPr>
          <a:xfrm>
            <a:off x="3856038" y="9442450"/>
            <a:ext cx="2951162" cy="498475"/>
          </a:xfrm>
          <a:prstGeom prst="rect">
            <a:avLst/>
          </a:prstGeom>
        </p:spPr>
        <p:txBody>
          <a:bodyPr vert="horz" lIns="91458" tIns="45729" rIns="91458" bIns="45729" rtlCol="0" anchor="b"/>
          <a:lstStyle>
            <a:lvl1pPr algn="r">
              <a:defRPr sz="1200">
                <a:latin typeface="Calibri" panose="020F0502020204030204" pitchFamily="34" charset="0"/>
                <a:ea typeface="MS PGothic" panose="020B0600070205080204" pitchFamily="34" charset="-128"/>
              </a:defRPr>
            </a:lvl1pPr>
          </a:lstStyle>
          <a:p>
            <a:pPr>
              <a:defRPr/>
            </a:pPr>
            <a:fld id="{67FB5AD9-BBE2-814A-8701-E814EB4461D2}" type="slidenum">
              <a:rPr lang="en-GB"/>
              <a:pPr>
                <a:defRPr/>
              </a:pPr>
              <a:t>‹#›</a:t>
            </a:fld>
            <a:endParaRPr lang="en-GB"/>
          </a:p>
        </p:txBody>
      </p:sp>
    </p:spTree>
    <p:extLst>
      <p:ext uri="{BB962C8B-B14F-4D97-AF65-F5344CB8AC3E}">
        <p14:creationId xmlns:p14="http://schemas.microsoft.com/office/powerpoint/2010/main" val="20425050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 Id="rId3" Type="http://schemas.openxmlformats.org/officeDocument/2006/relationships/hyperlink" Target="mailto:verdacht@safeonweb.be"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nl-BE" noProof="0" dirty="0" err="1"/>
              <a:t>Hello</a:t>
            </a:r>
            <a:r>
              <a:rPr lang="nl-BE" noProof="0" dirty="0"/>
              <a:t> and </a:t>
            </a:r>
            <a:r>
              <a:rPr lang="nl-BE" noProof="0" dirty="0" err="1"/>
              <a:t>welcome</a:t>
            </a:r>
            <a:r>
              <a:rPr lang="nl-BE" noProof="0" dirty="0"/>
              <a:t> </a:t>
            </a:r>
            <a:r>
              <a:rPr lang="nl-BE" noProof="0" dirty="0" err="1"/>
              <a:t>everybody</a:t>
            </a:r>
            <a:r>
              <a:rPr lang="nl-BE" noProof="0" dirty="0"/>
              <a:t>!</a:t>
            </a:r>
            <a:endParaRPr lang="nl-BE" baseline="0" noProof="0"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1</a:t>
            </a:fld>
            <a:endParaRPr lang="en-GB"/>
          </a:p>
        </p:txBody>
      </p:sp>
    </p:spTree>
    <p:extLst>
      <p:ext uri="{BB962C8B-B14F-4D97-AF65-F5344CB8AC3E}">
        <p14:creationId xmlns:p14="http://schemas.microsoft.com/office/powerpoint/2010/main" val="27968063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nl-BE" b="1" noProof="0" dirty="0" err="1">
                <a:effectLst/>
              </a:rPr>
              <a:t>Good</a:t>
            </a:r>
            <a:r>
              <a:rPr lang="nl-BE" b="1" baseline="0" noProof="0" dirty="0">
                <a:effectLst/>
              </a:rPr>
              <a:t> </a:t>
            </a:r>
            <a:r>
              <a:rPr lang="nl-BE" b="1" baseline="0" noProof="0" dirty="0" err="1">
                <a:effectLst/>
              </a:rPr>
              <a:t>reactions</a:t>
            </a:r>
            <a:r>
              <a:rPr lang="nl-BE" b="1" baseline="0" noProof="0" dirty="0">
                <a:effectLst/>
              </a:rPr>
              <a:t> </a:t>
            </a:r>
            <a:r>
              <a:rPr lang="nl-BE" b="1" baseline="0" noProof="0" dirty="0" err="1">
                <a:effectLst/>
              </a:rPr>
              <a:t>when</a:t>
            </a:r>
            <a:r>
              <a:rPr lang="nl-BE" b="1" baseline="0" noProof="0" dirty="0">
                <a:effectLst/>
              </a:rPr>
              <a:t> </a:t>
            </a:r>
            <a:r>
              <a:rPr lang="nl-BE" b="1" baseline="0" noProof="0" dirty="0" err="1">
                <a:effectLst/>
              </a:rPr>
              <a:t>being</a:t>
            </a:r>
            <a:r>
              <a:rPr lang="nl-BE" b="1" baseline="0" noProof="0" dirty="0">
                <a:effectLst/>
              </a:rPr>
              <a:t> </a:t>
            </a:r>
            <a:r>
              <a:rPr lang="nl-BE" b="1" baseline="0" noProof="0" dirty="0" err="1">
                <a:effectLst/>
              </a:rPr>
              <a:t>phished</a:t>
            </a:r>
            <a:r>
              <a:rPr lang="nl-BE" b="1" baseline="0" noProof="0" dirty="0">
                <a:effectLst/>
              </a:rPr>
              <a:t>:</a:t>
            </a:r>
            <a:endParaRPr lang="nl-BE" b="1" noProof="0" dirty="0">
              <a:effectLst/>
            </a:endParaRPr>
          </a:p>
          <a:p>
            <a:pPr marL="171450" indent="-171450">
              <a:buFont typeface="Arial"/>
              <a:buChar char="•"/>
            </a:pPr>
            <a:r>
              <a:rPr lang="nl-BE" b="1" noProof="0" dirty="0">
                <a:effectLst/>
              </a:rPr>
              <a:t>Don’t answer</a:t>
            </a:r>
            <a:r>
              <a:rPr lang="nl-BE" b="1" baseline="0" noProof="0" dirty="0">
                <a:effectLst/>
              </a:rPr>
              <a:t> </a:t>
            </a:r>
            <a:r>
              <a:rPr lang="nl-BE" b="0" baseline="0" noProof="0" dirty="0">
                <a:effectLst/>
              </a:rPr>
              <a:t>the </a:t>
            </a:r>
            <a:r>
              <a:rPr lang="nl-BE" noProof="0" dirty="0">
                <a:effectLst/>
              </a:rPr>
              <a:t>e-mail!</a:t>
            </a:r>
          </a:p>
          <a:p>
            <a:pPr marL="171450" marR="0" indent="-171450" algn="l" defTabSz="914400" rtl="0" eaLnBrk="0" fontAlgn="base" latinLnBrk="0" hangingPunct="0">
              <a:lnSpc>
                <a:spcPct val="100000"/>
              </a:lnSpc>
              <a:spcBef>
                <a:spcPct val="30000"/>
              </a:spcBef>
              <a:spcAft>
                <a:spcPct val="0"/>
              </a:spcAft>
              <a:buClrTx/>
              <a:buSzTx/>
              <a:buFont typeface="Arial"/>
              <a:buChar char="•"/>
              <a:tabLst/>
              <a:defRPr/>
            </a:pPr>
            <a:r>
              <a:rPr lang="nl-BE" noProof="0" dirty="0">
                <a:effectLst/>
              </a:rPr>
              <a:t>Check the </a:t>
            </a:r>
            <a:r>
              <a:rPr lang="nl-BE" b="1" noProof="0" dirty="0">
                <a:effectLst/>
              </a:rPr>
              <a:t>address of the sender</a:t>
            </a:r>
            <a:r>
              <a:rPr lang="nl-BE" b="0" baseline="0" noProof="0" dirty="0">
                <a:effectLst/>
              </a:rPr>
              <a:t> (</a:t>
            </a:r>
            <a:r>
              <a:rPr lang="nl-BE" b="0" dirty="0">
                <a:solidFill>
                  <a:srgbClr val="404040"/>
                </a:solidFill>
              </a:rPr>
              <a:t>hover over so that you see the real e-mail address)</a:t>
            </a:r>
          </a:p>
          <a:p>
            <a:pPr marL="628650" marR="0" lvl="1" indent="-171450" algn="l" defTabSz="914400" rtl="0" eaLnBrk="0" fontAlgn="base" latinLnBrk="0" hangingPunct="0">
              <a:lnSpc>
                <a:spcPct val="100000"/>
              </a:lnSpc>
              <a:spcBef>
                <a:spcPct val="30000"/>
              </a:spcBef>
              <a:spcAft>
                <a:spcPct val="0"/>
              </a:spcAft>
              <a:buClrTx/>
              <a:buSzTx/>
              <a:buFont typeface="Arial"/>
              <a:buChar char="•"/>
              <a:tabLst/>
              <a:defRPr/>
            </a:pPr>
            <a:r>
              <a:rPr lang="nl-BE" sz="1200" kern="1200" dirty="0">
                <a:solidFill>
                  <a:schemeClr val="tx1"/>
                </a:solidFill>
                <a:effectLst/>
                <a:latin typeface="+mn-lt"/>
                <a:ea typeface="+mn-ea"/>
                <a:cs typeface="+mn-cs"/>
              </a:rPr>
              <a:t>The two last words after the @ </a:t>
            </a:r>
            <a:r>
              <a:rPr lang="nl-BE" sz="1200" kern="1200" dirty="0" err="1">
                <a:solidFill>
                  <a:schemeClr val="tx1"/>
                </a:solidFill>
                <a:effectLst/>
                <a:latin typeface="+mn-lt"/>
                <a:ea typeface="+mn-ea"/>
                <a:cs typeface="+mn-cs"/>
              </a:rPr>
              <a:t>and</a:t>
            </a:r>
            <a:r>
              <a:rPr lang="nl-BE" sz="1200" kern="1200" dirty="0">
                <a:solidFill>
                  <a:schemeClr val="tx1"/>
                </a:solidFill>
                <a:effectLst/>
                <a:latin typeface="+mn-lt"/>
                <a:ea typeface="+mn-ea"/>
                <a:cs typeface="+mn-cs"/>
              </a:rPr>
              <a:t> </a:t>
            </a:r>
            <a:r>
              <a:rPr lang="nl-BE" sz="1200" kern="1200" dirty="0" err="1">
                <a:solidFill>
                  <a:schemeClr val="tx1"/>
                </a:solidFill>
                <a:effectLst/>
                <a:latin typeface="+mn-lt"/>
                <a:ea typeface="+mn-ea"/>
                <a:cs typeface="+mn-cs"/>
              </a:rPr>
              <a:t>just</a:t>
            </a:r>
            <a:r>
              <a:rPr lang="nl-BE" sz="1200" kern="1200" dirty="0">
                <a:solidFill>
                  <a:schemeClr val="tx1"/>
                </a:solidFill>
                <a:effectLst/>
                <a:latin typeface="+mn-lt"/>
                <a:ea typeface="+mn-ea"/>
                <a:cs typeface="+mn-cs"/>
              </a:rPr>
              <a:t> </a:t>
            </a:r>
            <a:r>
              <a:rPr lang="nl-BE" sz="1200" kern="1200" dirty="0" err="1">
                <a:solidFill>
                  <a:schemeClr val="tx1"/>
                </a:solidFill>
                <a:effectLst/>
                <a:latin typeface="+mn-lt"/>
                <a:ea typeface="+mn-ea"/>
                <a:cs typeface="+mn-cs"/>
              </a:rPr>
              <a:t>before</a:t>
            </a:r>
            <a:r>
              <a:rPr lang="nl-BE" sz="1200" kern="1200" dirty="0">
                <a:solidFill>
                  <a:schemeClr val="tx1"/>
                </a:solidFill>
                <a:effectLst/>
                <a:latin typeface="+mn-lt"/>
                <a:ea typeface="+mn-ea"/>
                <a:cs typeface="+mn-cs"/>
              </a:rPr>
              <a:t> </a:t>
            </a:r>
            <a:r>
              <a:rPr lang="nl-BE" sz="1200" kern="1200" dirty="0" err="1">
                <a:solidFill>
                  <a:schemeClr val="tx1"/>
                </a:solidFill>
                <a:effectLst/>
                <a:latin typeface="+mn-lt"/>
                <a:ea typeface="+mn-ea"/>
                <a:cs typeface="+mn-cs"/>
              </a:rPr>
              <a:t>the</a:t>
            </a:r>
            <a:r>
              <a:rPr lang="nl-BE" sz="1200" kern="1200" dirty="0">
                <a:solidFill>
                  <a:schemeClr val="tx1"/>
                </a:solidFill>
                <a:effectLst/>
                <a:latin typeface="+mn-lt"/>
                <a:ea typeface="+mn-ea"/>
                <a:cs typeface="+mn-cs"/>
              </a:rPr>
              <a:t> first ‘/’ are the domain name of</a:t>
            </a:r>
            <a:r>
              <a:rPr lang="nl-BE" sz="1200" kern="1200" baseline="0" dirty="0">
                <a:solidFill>
                  <a:schemeClr val="tx1"/>
                </a:solidFill>
                <a:effectLst/>
                <a:latin typeface="+mn-lt"/>
                <a:ea typeface="+mn-ea"/>
                <a:cs typeface="+mn-cs"/>
              </a:rPr>
              <a:t> the organisation. Check if this is the official domain name of the organisation.</a:t>
            </a:r>
            <a:endParaRPr lang="nl-BE" noProof="0" dirty="0">
              <a:effectLst/>
            </a:endParaRPr>
          </a:p>
          <a:p>
            <a:pPr marL="171450" indent="-171450">
              <a:buFont typeface="Arial"/>
              <a:buChar char="•"/>
            </a:pPr>
            <a:r>
              <a:rPr lang="nl-BE" noProof="0" dirty="0">
                <a:effectLst/>
              </a:rPr>
              <a:t>Check if you can trust the </a:t>
            </a:r>
            <a:r>
              <a:rPr lang="nl-BE" b="1" noProof="0" dirty="0">
                <a:effectLst/>
              </a:rPr>
              <a:t>links</a:t>
            </a:r>
            <a:r>
              <a:rPr lang="nl-BE" b="0" baseline="0" noProof="0" dirty="0">
                <a:effectLst/>
              </a:rPr>
              <a:t> (hover over </a:t>
            </a:r>
            <a:r>
              <a:rPr lang="nl-BE" b="0" dirty="0"/>
              <a:t>so that you can see the real web address)</a:t>
            </a:r>
          </a:p>
          <a:p>
            <a:pPr marL="628650" marR="0" lvl="1" indent="-171450" algn="l" defTabSz="914400" rtl="0" eaLnBrk="0" fontAlgn="base" latinLnBrk="0" hangingPunct="0">
              <a:lnSpc>
                <a:spcPct val="100000"/>
              </a:lnSpc>
              <a:spcBef>
                <a:spcPct val="30000"/>
              </a:spcBef>
              <a:spcAft>
                <a:spcPct val="0"/>
              </a:spcAft>
              <a:buClrTx/>
              <a:buSzTx/>
              <a:buFont typeface="Arial"/>
              <a:buChar char="•"/>
              <a:tabLst/>
              <a:defRPr/>
            </a:pPr>
            <a:r>
              <a:rPr lang="nl-BE" sz="1200" kern="1200" dirty="0">
                <a:solidFill>
                  <a:schemeClr val="tx1"/>
                </a:solidFill>
                <a:effectLst/>
                <a:latin typeface="+mn-lt"/>
                <a:ea typeface="+mn-ea"/>
                <a:cs typeface="+mn-cs"/>
              </a:rPr>
              <a:t>The 2 last words before the first single slash are</a:t>
            </a:r>
            <a:r>
              <a:rPr lang="nl-BE" sz="1200" kern="1200" baseline="0" dirty="0">
                <a:solidFill>
                  <a:schemeClr val="tx1"/>
                </a:solidFill>
                <a:effectLst/>
                <a:latin typeface="+mn-lt"/>
                <a:ea typeface="+mn-ea"/>
                <a:cs typeface="+mn-cs"/>
              </a:rPr>
              <a:t> the domain name of the organisation. </a:t>
            </a:r>
            <a:r>
              <a:rPr lang="nl-BE" sz="1200" kern="1200" dirty="0">
                <a:solidFill>
                  <a:schemeClr val="tx1"/>
                </a:solidFill>
                <a:effectLst/>
                <a:latin typeface="+mn-lt"/>
                <a:ea typeface="+mn-ea"/>
                <a:cs typeface="+mn-cs"/>
              </a:rPr>
              <a:t>Check if this is the official</a:t>
            </a:r>
            <a:r>
              <a:rPr lang="nl-BE" sz="1200" kern="1200" baseline="0" dirty="0">
                <a:solidFill>
                  <a:schemeClr val="tx1"/>
                </a:solidFill>
                <a:effectLst/>
                <a:latin typeface="+mn-lt"/>
                <a:ea typeface="+mn-ea"/>
                <a:cs typeface="+mn-cs"/>
              </a:rPr>
              <a:t> domain name of the organisation.</a:t>
            </a:r>
            <a:endParaRPr lang="en-GB" sz="1200" kern="1200" dirty="0">
              <a:solidFill>
                <a:schemeClr val="tx1"/>
              </a:solidFill>
              <a:effectLst/>
              <a:latin typeface="+mn-lt"/>
              <a:ea typeface="+mn-ea"/>
              <a:cs typeface="+mn-cs"/>
            </a:endParaRPr>
          </a:p>
          <a:p>
            <a:pPr marL="171450" indent="-171450">
              <a:buFont typeface="Arial"/>
              <a:buChar char="•"/>
            </a:pPr>
            <a:r>
              <a:rPr lang="nl-BE" noProof="0" dirty="0">
                <a:effectLst/>
              </a:rPr>
              <a:t>Distrust</a:t>
            </a:r>
            <a:r>
              <a:rPr lang="nl-BE" baseline="0" noProof="0" dirty="0">
                <a:effectLst/>
              </a:rPr>
              <a:t> attachments, files, images</a:t>
            </a:r>
            <a:r>
              <a:rPr lang="nl-BE" noProof="0" dirty="0">
                <a:effectLst/>
              </a:rPr>
              <a:t>.</a:t>
            </a:r>
          </a:p>
          <a:p>
            <a:pPr marL="171450" indent="-171450">
              <a:buFont typeface="Arial"/>
              <a:buChar char="•"/>
            </a:pPr>
            <a:r>
              <a:rPr lang="nl-BE" b="1" noProof="0" dirty="0">
                <a:effectLst/>
              </a:rPr>
              <a:t>Don’t do</a:t>
            </a:r>
            <a:r>
              <a:rPr lang="nl-BE" noProof="0" dirty="0">
                <a:effectLst/>
              </a:rPr>
              <a:t> </a:t>
            </a:r>
            <a:r>
              <a:rPr lang="nl-BE" b="1" baseline="0" noProof="0" dirty="0">
                <a:effectLst/>
              </a:rPr>
              <a:t>transactions  </a:t>
            </a:r>
            <a:r>
              <a:rPr lang="nl-BE" noProof="0" dirty="0">
                <a:effectLst/>
              </a:rPr>
              <a:t>with an </a:t>
            </a:r>
            <a:r>
              <a:rPr lang="nl-BE" b="1" noProof="0" dirty="0">
                <a:effectLst/>
              </a:rPr>
              <a:t>unknown or other than usual payment system</a:t>
            </a:r>
            <a:r>
              <a:rPr lang="nl-BE" noProof="0" dirty="0">
                <a:effectLst/>
              </a:rPr>
              <a:t>, or via a </a:t>
            </a:r>
            <a:r>
              <a:rPr lang="nl-BE" b="1" noProof="0" dirty="0">
                <a:effectLst/>
              </a:rPr>
              <a:t>changed account</a:t>
            </a:r>
            <a:r>
              <a:rPr lang="nl-BE" b="1" baseline="0" noProof="0" dirty="0">
                <a:effectLst/>
              </a:rPr>
              <a:t> number</a:t>
            </a:r>
            <a:r>
              <a:rPr lang="nl-BE" noProof="0" dirty="0">
                <a:effectLst/>
              </a:rPr>
              <a:t> (check!).</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10</a:t>
            </a:fld>
            <a:endParaRPr lang="en-GB"/>
          </a:p>
        </p:txBody>
      </p:sp>
    </p:spTree>
    <p:extLst>
      <p:ext uri="{BB962C8B-B14F-4D97-AF65-F5344CB8AC3E}">
        <p14:creationId xmlns:p14="http://schemas.microsoft.com/office/powerpoint/2010/main" val="31886786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nl-BE" b="1" noProof="0" dirty="0"/>
              <a:t>How</a:t>
            </a:r>
            <a:r>
              <a:rPr lang="nl-BE" b="1" baseline="0" noProof="0" dirty="0"/>
              <a:t> </a:t>
            </a:r>
            <a:r>
              <a:rPr lang="nl-BE" b="1" baseline="0" noProof="0" dirty="0" err="1"/>
              <a:t>to</a:t>
            </a:r>
            <a:r>
              <a:rPr lang="nl-BE" b="1" baseline="0" noProof="0" dirty="0"/>
              <a:t> </a:t>
            </a:r>
            <a:r>
              <a:rPr lang="nl-BE" b="1" baseline="0" noProof="0" dirty="0" err="1"/>
              <a:t>react</a:t>
            </a:r>
            <a:r>
              <a:rPr lang="nl-BE" b="1" baseline="0" noProof="0" dirty="0"/>
              <a:t> </a:t>
            </a:r>
            <a:r>
              <a:rPr lang="nl-BE" b="1" baseline="0" noProof="0" dirty="0" err="1"/>
              <a:t>when</a:t>
            </a:r>
            <a:r>
              <a:rPr lang="nl-BE" b="1" baseline="0" noProof="0" dirty="0"/>
              <a:t> </a:t>
            </a:r>
            <a:r>
              <a:rPr lang="nl-BE" b="1" baseline="0" noProof="0" dirty="0" err="1"/>
              <a:t>being</a:t>
            </a:r>
            <a:r>
              <a:rPr lang="nl-BE" b="1" baseline="0" noProof="0" dirty="0"/>
              <a:t> ‘</a:t>
            </a:r>
            <a:r>
              <a:rPr lang="nl-BE" b="1" baseline="0" noProof="0" dirty="0" err="1"/>
              <a:t>phished</a:t>
            </a:r>
            <a:r>
              <a:rPr lang="nl-BE" b="1" baseline="0" noProof="0" dirty="0"/>
              <a:t>’?</a:t>
            </a:r>
            <a:endParaRPr lang="nl-BE" b="1" noProof="0" dirty="0"/>
          </a:p>
          <a:p>
            <a:pPr marL="171450" indent="-171450">
              <a:buFont typeface="Arial"/>
              <a:buChar char="•"/>
            </a:pPr>
            <a:r>
              <a:rPr lang="nl-BE" b="1" noProof="0" dirty="0"/>
              <a:t>Contact</a:t>
            </a:r>
            <a:r>
              <a:rPr lang="nl-BE" noProof="0" dirty="0"/>
              <a:t> </a:t>
            </a:r>
            <a:r>
              <a:rPr lang="nl-BE" noProof="0" dirty="0" err="1"/>
              <a:t>sender</a:t>
            </a:r>
            <a:r>
              <a:rPr lang="nl-BE" noProof="0" dirty="0"/>
              <a:t> (person/</a:t>
            </a:r>
            <a:r>
              <a:rPr lang="nl-BE" noProof="0" dirty="0" err="1"/>
              <a:t>organisation</a:t>
            </a:r>
            <a:r>
              <a:rPr lang="nl-BE" noProof="0" dirty="0"/>
              <a:t>)</a:t>
            </a:r>
            <a:r>
              <a:rPr lang="nl-BE" baseline="0" noProof="0" dirty="0"/>
              <a:t> </a:t>
            </a:r>
            <a:r>
              <a:rPr lang="nl-BE" b="1" noProof="0" dirty="0"/>
              <a:t>via </a:t>
            </a:r>
            <a:r>
              <a:rPr lang="nl-BE" b="1" noProof="0" dirty="0" err="1"/>
              <a:t>another</a:t>
            </a:r>
            <a:r>
              <a:rPr lang="nl-BE" b="1" noProof="0" dirty="0"/>
              <a:t> </a:t>
            </a:r>
            <a:r>
              <a:rPr lang="nl-BE" b="1" noProof="0" dirty="0" err="1"/>
              <a:t>channel</a:t>
            </a:r>
            <a:r>
              <a:rPr lang="nl-BE" noProof="0" dirty="0"/>
              <a:t>.</a:t>
            </a:r>
          </a:p>
          <a:p>
            <a:pPr marL="171450" indent="-171450">
              <a:buFont typeface="Arial"/>
              <a:buChar char="•"/>
            </a:pPr>
            <a:r>
              <a:rPr lang="nl-BE" b="1" noProof="0" dirty="0" err="1"/>
              <a:t>Warn</a:t>
            </a:r>
            <a:r>
              <a:rPr lang="nl-BE" noProof="0" dirty="0"/>
              <a:t> the</a:t>
            </a:r>
            <a:r>
              <a:rPr lang="nl-BE" baseline="0" noProof="0" dirty="0"/>
              <a:t> </a:t>
            </a:r>
            <a:r>
              <a:rPr lang="nl-BE" b="1" baseline="0" noProof="0" dirty="0" err="1"/>
              <a:t>responsible</a:t>
            </a:r>
            <a:r>
              <a:rPr lang="nl-BE" b="1" baseline="0" noProof="0" dirty="0"/>
              <a:t> </a:t>
            </a:r>
            <a:r>
              <a:rPr lang="nl-BE" b="0" baseline="0" noProof="0" dirty="0"/>
              <a:t>in </a:t>
            </a:r>
            <a:r>
              <a:rPr lang="nl-BE" b="0" baseline="0" noProof="0" dirty="0" err="1"/>
              <a:t>your</a:t>
            </a:r>
            <a:r>
              <a:rPr lang="nl-BE" b="0" baseline="0" noProof="0" dirty="0"/>
              <a:t> </a:t>
            </a:r>
            <a:r>
              <a:rPr lang="nl-BE" b="0" baseline="0" noProof="0" dirty="0" err="1"/>
              <a:t>enterprise</a:t>
            </a:r>
            <a:r>
              <a:rPr lang="nl-BE" noProof="0" dirty="0"/>
              <a:t>.</a:t>
            </a:r>
          </a:p>
          <a:p>
            <a:pPr marL="171450" indent="-171450">
              <a:buFont typeface="Arial"/>
              <a:buChar char="•"/>
            </a:pPr>
            <a:r>
              <a:rPr lang="nl-BE" b="1" noProof="0" dirty="0"/>
              <a:t>Change</a:t>
            </a:r>
            <a:r>
              <a:rPr lang="nl-BE" noProof="0" dirty="0"/>
              <a:t> professional</a:t>
            </a:r>
            <a:r>
              <a:rPr lang="nl-BE" baseline="0" noProof="0" dirty="0"/>
              <a:t> and private </a:t>
            </a:r>
            <a:r>
              <a:rPr lang="nl-BE" b="1" baseline="0" noProof="0" dirty="0" err="1"/>
              <a:t>passwords</a:t>
            </a:r>
            <a:r>
              <a:rPr lang="nl-BE" noProof="0" dirty="0"/>
              <a:t>.</a:t>
            </a:r>
          </a:p>
          <a:p>
            <a:pPr marL="171450" indent="-171450">
              <a:buFont typeface="Arial"/>
              <a:buChar char="•"/>
            </a:pPr>
            <a:r>
              <a:rPr lang="nl-BE" noProof="0" dirty="0"/>
              <a:t>Keep </a:t>
            </a:r>
            <a:r>
              <a:rPr lang="nl-BE" noProof="0" dirty="0" err="1"/>
              <a:t>your</a:t>
            </a:r>
            <a:r>
              <a:rPr lang="nl-BE" noProof="0" dirty="0"/>
              <a:t> </a:t>
            </a:r>
            <a:r>
              <a:rPr lang="nl-BE" b="1" noProof="0" dirty="0"/>
              <a:t>data on a safe </a:t>
            </a:r>
            <a:r>
              <a:rPr lang="nl-BE" b="1" noProof="0" dirty="0" err="1"/>
              <a:t>place</a:t>
            </a:r>
            <a:r>
              <a:rPr lang="nl-BE" b="1" noProof="0" dirty="0"/>
              <a:t> </a:t>
            </a:r>
            <a:r>
              <a:rPr lang="nl-BE" noProof="0" dirty="0"/>
              <a:t>and take a </a:t>
            </a:r>
            <a:r>
              <a:rPr lang="nl-BE" b="1" noProof="0" dirty="0"/>
              <a:t>back-up</a:t>
            </a:r>
            <a:r>
              <a:rPr lang="nl-BE" noProof="0" dirty="0"/>
              <a:t>. </a:t>
            </a:r>
          </a:p>
          <a:p>
            <a:pPr marL="171450" indent="-171450">
              <a:buFont typeface="Arial"/>
              <a:buChar char="•"/>
            </a:pPr>
            <a:r>
              <a:rPr lang="nl-BE" noProof="0" dirty="0"/>
              <a:t>Do</a:t>
            </a:r>
            <a:r>
              <a:rPr lang="nl-BE" baseline="0" noProof="0" dirty="0"/>
              <a:t> </a:t>
            </a:r>
            <a:r>
              <a:rPr lang="nl-BE" baseline="0" noProof="0" dirty="0" err="1"/>
              <a:t>an</a:t>
            </a:r>
            <a:r>
              <a:rPr lang="nl-BE" noProof="0" dirty="0"/>
              <a:t> </a:t>
            </a:r>
            <a:r>
              <a:rPr lang="nl-BE" b="1" noProof="0" dirty="0"/>
              <a:t>antivirus control</a:t>
            </a:r>
            <a:r>
              <a:rPr lang="nl-BE" noProof="0" dirty="0"/>
              <a:t> on </a:t>
            </a:r>
            <a:r>
              <a:rPr lang="nl-BE" noProof="0" dirty="0" err="1"/>
              <a:t>your</a:t>
            </a:r>
            <a:r>
              <a:rPr lang="nl-BE" noProof="0" dirty="0"/>
              <a:t> computer.</a:t>
            </a:r>
          </a:p>
          <a:p>
            <a:endParaRPr lang="nl-BE" noProof="0"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11</a:t>
            </a:fld>
            <a:endParaRPr lang="en-GB"/>
          </a:p>
        </p:txBody>
      </p:sp>
    </p:spTree>
    <p:extLst>
      <p:ext uri="{BB962C8B-B14F-4D97-AF65-F5344CB8AC3E}">
        <p14:creationId xmlns:p14="http://schemas.microsoft.com/office/powerpoint/2010/main" val="31886786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vl="0"/>
            <a:r>
              <a:rPr lang="nl-BE" sz="1200" kern="1200" noProof="0" dirty="0" err="1">
                <a:solidFill>
                  <a:schemeClr val="tx1"/>
                </a:solidFill>
                <a:effectLst/>
                <a:latin typeface="+mn-lt"/>
                <a:ea typeface="+mn-ea"/>
                <a:cs typeface="+mn-cs"/>
              </a:rPr>
              <a:t>What</a:t>
            </a:r>
            <a:r>
              <a:rPr lang="nl-BE" sz="1200" kern="1200" noProof="0" dirty="0">
                <a:solidFill>
                  <a:schemeClr val="tx1"/>
                </a:solidFill>
                <a:effectLst/>
                <a:latin typeface="+mn-lt"/>
                <a:ea typeface="+mn-ea"/>
                <a:cs typeface="+mn-cs"/>
              </a:rPr>
              <a:t> is </a:t>
            </a:r>
            <a:r>
              <a:rPr lang="nl-BE" sz="1200" kern="1200" noProof="0" dirty="0" err="1">
                <a:solidFill>
                  <a:schemeClr val="tx1"/>
                </a:solidFill>
                <a:effectLst/>
                <a:latin typeface="+mn-lt"/>
                <a:ea typeface="+mn-ea"/>
                <a:cs typeface="+mn-cs"/>
              </a:rPr>
              <a:t>your</a:t>
            </a:r>
            <a:r>
              <a:rPr lang="nl-BE" sz="1200" kern="1200" baseline="0" noProof="0" dirty="0">
                <a:solidFill>
                  <a:schemeClr val="tx1"/>
                </a:solidFill>
                <a:effectLst/>
                <a:latin typeface="+mn-lt"/>
                <a:ea typeface="+mn-ea"/>
                <a:cs typeface="+mn-cs"/>
              </a:rPr>
              <a:t> opinion</a:t>
            </a:r>
            <a:r>
              <a:rPr lang="nl-BE" sz="1200" kern="1200" noProof="0" dirty="0">
                <a:solidFill>
                  <a:schemeClr val="tx1"/>
                </a:solidFill>
                <a:effectLst/>
                <a:latin typeface="+mn-lt"/>
                <a:ea typeface="+mn-ea"/>
                <a:cs typeface="+mn-cs"/>
              </a:rPr>
              <a:t>?</a:t>
            </a:r>
          </a:p>
          <a:p>
            <a:pPr lvl="0"/>
            <a:r>
              <a:rPr lang="nl-BE" sz="1200" kern="1200" noProof="0" dirty="0">
                <a:solidFill>
                  <a:schemeClr val="tx1"/>
                </a:solidFill>
                <a:effectLst/>
                <a:latin typeface="+mn-lt"/>
                <a:ea typeface="+mn-ea"/>
                <a:cs typeface="+mn-cs"/>
              </a:rPr>
              <a:t>Do </a:t>
            </a:r>
            <a:r>
              <a:rPr lang="nl-BE" sz="1200" kern="1200" noProof="0" dirty="0" err="1">
                <a:solidFill>
                  <a:schemeClr val="tx1"/>
                </a:solidFill>
                <a:effectLst/>
                <a:latin typeface="+mn-lt"/>
                <a:ea typeface="+mn-ea"/>
                <a:cs typeface="+mn-cs"/>
              </a:rPr>
              <a:t>you</a:t>
            </a:r>
            <a:r>
              <a:rPr lang="nl-BE" sz="1200" kern="1200" noProof="0" dirty="0">
                <a:solidFill>
                  <a:schemeClr val="tx1"/>
                </a:solidFill>
                <a:effectLst/>
                <a:latin typeface="+mn-lt"/>
                <a:ea typeface="+mn-ea"/>
                <a:cs typeface="+mn-cs"/>
              </a:rPr>
              <a:t> have </a:t>
            </a:r>
            <a:r>
              <a:rPr lang="nl-BE" sz="1200" kern="1200" noProof="0" dirty="0" err="1">
                <a:solidFill>
                  <a:schemeClr val="tx1"/>
                </a:solidFill>
                <a:effectLst/>
                <a:latin typeface="+mn-lt"/>
                <a:ea typeface="+mn-ea"/>
                <a:cs typeface="+mn-cs"/>
              </a:rPr>
              <a:t>remarks</a:t>
            </a:r>
            <a:r>
              <a:rPr lang="nl-BE" sz="1200" kern="1200" noProof="0" dirty="0">
                <a:solidFill>
                  <a:schemeClr val="tx1"/>
                </a:solidFill>
                <a:effectLst/>
                <a:latin typeface="+mn-lt"/>
                <a:ea typeface="+mn-ea"/>
                <a:cs typeface="+mn-cs"/>
              </a:rPr>
              <a:t>?</a:t>
            </a:r>
          </a:p>
          <a:p>
            <a:pPr lvl="0"/>
            <a:r>
              <a:rPr lang="nl-BE" sz="1200" kern="1200" noProof="0" dirty="0" err="1">
                <a:solidFill>
                  <a:schemeClr val="tx1"/>
                </a:solidFill>
                <a:effectLst/>
                <a:latin typeface="+mn-lt"/>
                <a:ea typeface="+mn-ea"/>
                <a:cs typeface="+mn-cs"/>
              </a:rPr>
              <a:t>What</a:t>
            </a:r>
            <a:r>
              <a:rPr lang="nl-BE" sz="1200" kern="1200" noProof="0" dirty="0">
                <a:solidFill>
                  <a:schemeClr val="tx1"/>
                </a:solidFill>
                <a:effectLst/>
                <a:latin typeface="+mn-lt"/>
                <a:ea typeface="+mn-ea"/>
                <a:cs typeface="+mn-cs"/>
              </a:rPr>
              <a:t> do</a:t>
            </a:r>
            <a:r>
              <a:rPr lang="nl-BE" sz="1200" kern="1200" baseline="0" noProof="0" dirty="0">
                <a:solidFill>
                  <a:schemeClr val="tx1"/>
                </a:solidFill>
                <a:effectLst/>
                <a:latin typeface="+mn-lt"/>
                <a:ea typeface="+mn-ea"/>
                <a:cs typeface="+mn-cs"/>
              </a:rPr>
              <a:t> </a:t>
            </a:r>
            <a:r>
              <a:rPr lang="nl-BE" sz="1200" kern="1200" baseline="0" noProof="0" dirty="0" err="1">
                <a:solidFill>
                  <a:schemeClr val="tx1"/>
                </a:solidFill>
                <a:effectLst/>
                <a:latin typeface="+mn-lt"/>
                <a:ea typeface="+mn-ea"/>
                <a:cs typeface="+mn-cs"/>
              </a:rPr>
              <a:t>you</a:t>
            </a:r>
            <a:r>
              <a:rPr lang="nl-BE" sz="1200" kern="1200" baseline="0" noProof="0" dirty="0">
                <a:solidFill>
                  <a:schemeClr val="tx1"/>
                </a:solidFill>
                <a:effectLst/>
                <a:latin typeface="+mn-lt"/>
                <a:ea typeface="+mn-ea"/>
                <a:cs typeface="+mn-cs"/>
              </a:rPr>
              <a:t> </a:t>
            </a:r>
            <a:r>
              <a:rPr lang="nl-BE" sz="1200" kern="1200" baseline="0" noProof="0" dirty="0" err="1">
                <a:solidFill>
                  <a:schemeClr val="tx1"/>
                </a:solidFill>
                <a:effectLst/>
                <a:latin typeface="+mn-lt"/>
                <a:ea typeface="+mn-ea"/>
                <a:cs typeface="+mn-cs"/>
              </a:rPr>
              <a:t>remember</a:t>
            </a:r>
            <a:r>
              <a:rPr lang="nl-BE" sz="1200" kern="1200" noProof="0" dirty="0">
                <a:solidFill>
                  <a:schemeClr val="tx1"/>
                </a:solidFill>
                <a:effectLst/>
                <a:latin typeface="+mn-lt"/>
                <a:ea typeface="+mn-ea"/>
                <a:cs typeface="+mn-cs"/>
              </a:rPr>
              <a:t>?</a:t>
            </a:r>
          </a:p>
          <a:p>
            <a:pPr lvl="0"/>
            <a:r>
              <a:rPr lang="nl-BE" sz="1200" kern="1200" noProof="0" dirty="0" err="1">
                <a:solidFill>
                  <a:schemeClr val="tx1"/>
                </a:solidFill>
                <a:effectLst/>
                <a:latin typeface="+mn-lt"/>
                <a:ea typeface="+mn-ea"/>
                <a:cs typeface="+mn-cs"/>
              </a:rPr>
              <a:t>What</a:t>
            </a:r>
            <a:r>
              <a:rPr lang="nl-BE" sz="1200" kern="1200" noProof="0" dirty="0">
                <a:solidFill>
                  <a:schemeClr val="tx1"/>
                </a:solidFill>
                <a:effectLst/>
                <a:latin typeface="+mn-lt"/>
                <a:ea typeface="+mn-ea"/>
                <a:cs typeface="+mn-cs"/>
              </a:rPr>
              <a:t> </a:t>
            </a:r>
            <a:r>
              <a:rPr lang="nl-BE" sz="1200" kern="1200" noProof="0" dirty="0" err="1">
                <a:solidFill>
                  <a:schemeClr val="tx1"/>
                </a:solidFill>
                <a:effectLst/>
                <a:latin typeface="+mn-lt"/>
                <a:ea typeface="+mn-ea"/>
                <a:cs typeface="+mn-cs"/>
              </a:rPr>
              <a:t>will</a:t>
            </a:r>
            <a:r>
              <a:rPr lang="nl-BE" sz="1200" kern="1200" noProof="0" dirty="0">
                <a:solidFill>
                  <a:schemeClr val="tx1"/>
                </a:solidFill>
                <a:effectLst/>
                <a:latin typeface="+mn-lt"/>
                <a:ea typeface="+mn-ea"/>
                <a:cs typeface="+mn-cs"/>
              </a:rPr>
              <a:t> </a:t>
            </a:r>
            <a:r>
              <a:rPr lang="nl-BE" sz="1200" kern="1200" noProof="0" dirty="0" err="1">
                <a:solidFill>
                  <a:schemeClr val="tx1"/>
                </a:solidFill>
                <a:effectLst/>
                <a:latin typeface="+mn-lt"/>
                <a:ea typeface="+mn-ea"/>
                <a:cs typeface="+mn-cs"/>
              </a:rPr>
              <a:t>be</a:t>
            </a:r>
            <a:r>
              <a:rPr lang="nl-BE" sz="1200" kern="1200" noProof="0" dirty="0">
                <a:solidFill>
                  <a:schemeClr val="tx1"/>
                </a:solidFill>
                <a:effectLst/>
                <a:latin typeface="+mn-lt"/>
                <a:ea typeface="+mn-ea"/>
                <a:cs typeface="+mn-cs"/>
              </a:rPr>
              <a:t> </a:t>
            </a:r>
            <a:r>
              <a:rPr lang="nl-BE" sz="1200" kern="1200" noProof="0" dirty="0" err="1">
                <a:solidFill>
                  <a:schemeClr val="tx1"/>
                </a:solidFill>
                <a:effectLst/>
                <a:latin typeface="+mn-lt"/>
                <a:ea typeface="+mn-ea"/>
                <a:cs typeface="+mn-cs"/>
              </a:rPr>
              <a:t>your</a:t>
            </a:r>
            <a:r>
              <a:rPr lang="nl-BE" sz="1200" kern="1200" noProof="0" dirty="0">
                <a:solidFill>
                  <a:schemeClr val="tx1"/>
                </a:solidFill>
                <a:effectLst/>
                <a:latin typeface="+mn-lt"/>
                <a:ea typeface="+mn-ea"/>
                <a:cs typeface="+mn-cs"/>
              </a:rPr>
              <a:t> first</a:t>
            </a:r>
            <a:r>
              <a:rPr lang="nl-BE" sz="1200" kern="1200" baseline="0" noProof="0" dirty="0">
                <a:solidFill>
                  <a:schemeClr val="tx1"/>
                </a:solidFill>
                <a:effectLst/>
                <a:latin typeface="+mn-lt"/>
                <a:ea typeface="+mn-ea"/>
                <a:cs typeface="+mn-cs"/>
              </a:rPr>
              <a:t> action </a:t>
            </a:r>
            <a:r>
              <a:rPr lang="nl-BE" sz="1200" kern="1200" baseline="0" noProof="0" dirty="0" err="1">
                <a:solidFill>
                  <a:schemeClr val="tx1"/>
                </a:solidFill>
                <a:effectLst/>
                <a:latin typeface="+mn-lt"/>
                <a:ea typeface="+mn-ea"/>
                <a:cs typeface="+mn-cs"/>
              </a:rPr>
              <a:t>after</a:t>
            </a:r>
            <a:r>
              <a:rPr lang="nl-BE" sz="1200" kern="1200" baseline="0" noProof="0" dirty="0">
                <a:solidFill>
                  <a:schemeClr val="tx1"/>
                </a:solidFill>
                <a:effectLst/>
                <a:latin typeface="+mn-lt"/>
                <a:ea typeface="+mn-ea"/>
                <a:cs typeface="+mn-cs"/>
              </a:rPr>
              <a:t> </a:t>
            </a:r>
            <a:r>
              <a:rPr lang="nl-BE" sz="1200" kern="1200" baseline="0" noProof="0" dirty="0" err="1">
                <a:solidFill>
                  <a:schemeClr val="tx1"/>
                </a:solidFill>
                <a:effectLst/>
                <a:latin typeface="+mn-lt"/>
                <a:ea typeface="+mn-ea"/>
                <a:cs typeface="+mn-cs"/>
              </a:rPr>
              <a:t>this</a:t>
            </a:r>
            <a:r>
              <a:rPr lang="nl-BE" sz="1200" kern="1200" baseline="0" noProof="0" dirty="0">
                <a:solidFill>
                  <a:schemeClr val="tx1"/>
                </a:solidFill>
                <a:effectLst/>
                <a:latin typeface="+mn-lt"/>
                <a:ea typeface="+mn-ea"/>
                <a:cs typeface="+mn-cs"/>
              </a:rPr>
              <a:t> </a:t>
            </a:r>
            <a:r>
              <a:rPr lang="nl-BE" sz="1200" kern="1200" baseline="0" noProof="0" dirty="0" err="1">
                <a:solidFill>
                  <a:schemeClr val="tx1"/>
                </a:solidFill>
                <a:effectLst/>
                <a:latin typeface="+mn-lt"/>
                <a:ea typeface="+mn-ea"/>
                <a:cs typeface="+mn-cs"/>
              </a:rPr>
              <a:t>presentation</a:t>
            </a:r>
            <a:r>
              <a:rPr lang="nl-BE" sz="1200" kern="1200" baseline="0" noProof="0" dirty="0">
                <a:solidFill>
                  <a:schemeClr val="tx1"/>
                </a:solidFill>
                <a:effectLst/>
                <a:latin typeface="+mn-lt"/>
                <a:ea typeface="+mn-ea"/>
                <a:cs typeface="+mn-cs"/>
              </a:rPr>
              <a:t>?</a:t>
            </a:r>
            <a:endParaRPr lang="nl-BE" sz="1200" b="0" kern="1200" noProof="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12</a:t>
            </a:fld>
            <a:endParaRPr lang="en-GB"/>
          </a:p>
        </p:txBody>
      </p:sp>
    </p:spTree>
    <p:extLst>
      <p:ext uri="{BB962C8B-B14F-4D97-AF65-F5344CB8AC3E}">
        <p14:creationId xmlns:p14="http://schemas.microsoft.com/office/powerpoint/2010/main" val="3500429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nl-BE" sz="1200" noProof="0" dirty="0" err="1">
                <a:latin typeface="Calibri"/>
                <a:cs typeface="Calibri"/>
              </a:rPr>
              <a:t>Thank</a:t>
            </a:r>
            <a:r>
              <a:rPr lang="nl-BE" sz="1200" noProof="0" dirty="0">
                <a:latin typeface="Calibri"/>
                <a:cs typeface="Calibri"/>
              </a:rPr>
              <a:t> </a:t>
            </a:r>
            <a:r>
              <a:rPr lang="nl-BE" sz="1200" noProof="0" dirty="0" err="1">
                <a:latin typeface="Calibri"/>
                <a:cs typeface="Calibri"/>
              </a:rPr>
              <a:t>you</a:t>
            </a:r>
            <a:r>
              <a:rPr lang="nl-BE" sz="1200" noProof="0" dirty="0">
                <a:latin typeface="Calibri"/>
                <a:cs typeface="Calibri"/>
              </a:rPr>
              <a:t> for </a:t>
            </a:r>
            <a:r>
              <a:rPr lang="nl-BE" sz="1200" noProof="0" dirty="0" err="1">
                <a:latin typeface="Calibri"/>
                <a:cs typeface="Calibri"/>
              </a:rPr>
              <a:t>your</a:t>
            </a:r>
            <a:r>
              <a:rPr lang="nl-BE" sz="1200" noProof="0">
                <a:latin typeface="Calibri"/>
                <a:cs typeface="Calibri"/>
              </a:rPr>
              <a:t> attention</a:t>
            </a:r>
            <a:r>
              <a:rPr lang="nl-BE" sz="1200" baseline="0" noProof="0">
                <a:latin typeface="Calibri"/>
                <a:cs typeface="Calibri"/>
              </a:rPr>
              <a:t>!</a:t>
            </a:r>
            <a:endParaRPr lang="nl-BE" sz="1200" baseline="0" noProof="0" dirty="0">
              <a:latin typeface="Calibri"/>
              <a:cs typeface="Calibri"/>
            </a:endParaRP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13</a:t>
            </a:fld>
            <a:endParaRPr lang="en-GB">
              <a:solidFill>
                <a:prstClr val="black"/>
              </a:solidFill>
            </a:endParaRPr>
          </a:p>
        </p:txBody>
      </p:sp>
    </p:spTree>
    <p:extLst>
      <p:ext uri="{BB962C8B-B14F-4D97-AF65-F5344CB8AC3E}">
        <p14:creationId xmlns:p14="http://schemas.microsoft.com/office/powerpoint/2010/main" val="2030060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nl-BE" noProof="0" dirty="0"/>
              <a:t>The classic </a:t>
            </a:r>
            <a:r>
              <a:rPr lang="nl-BE" noProof="0" dirty="0" err="1"/>
              <a:t>phishing</a:t>
            </a:r>
            <a:r>
              <a:rPr lang="nl-BE" baseline="0" noProof="0" dirty="0"/>
              <a:t> </a:t>
            </a:r>
            <a:r>
              <a:rPr lang="nl-BE" noProof="0" dirty="0"/>
              <a:t>scenario </a:t>
            </a:r>
            <a:r>
              <a:rPr lang="nl-BE" noProof="0" dirty="0" err="1"/>
              <a:t>with</a:t>
            </a:r>
            <a:r>
              <a:rPr lang="nl-BE" noProof="0" dirty="0"/>
              <a:t> </a:t>
            </a:r>
            <a:r>
              <a:rPr lang="nl-BE" noProof="0" dirty="0" err="1"/>
              <a:t>SME’s</a:t>
            </a:r>
            <a:r>
              <a:rPr lang="nl-BE" noProof="0" dirty="0"/>
              <a:t>.</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2</a:t>
            </a:fld>
            <a:endParaRPr lang="en-GB"/>
          </a:p>
        </p:txBody>
      </p:sp>
    </p:spTree>
    <p:extLst>
      <p:ext uri="{BB962C8B-B14F-4D97-AF65-F5344CB8AC3E}">
        <p14:creationId xmlns:p14="http://schemas.microsoft.com/office/powerpoint/2010/main" val="2559497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x-none" sz="1200" kern="1200" dirty="0">
                <a:solidFill>
                  <a:schemeClr val="tx1"/>
                </a:solidFill>
                <a:effectLst/>
                <a:latin typeface="+mn-lt"/>
                <a:ea typeface="+mn-ea"/>
                <a:cs typeface="+mn-cs"/>
              </a:rPr>
              <a:t>The University of Maastricht case (source: FOX IT – NCC Group) shows that hackers have time, work thoroughly, and are able to stay under the radar.  </a:t>
            </a:r>
            <a:endParaRPr lang="nl-BE" sz="1200" kern="1200" dirty="0">
              <a:solidFill>
                <a:schemeClr val="tx1"/>
              </a:solidFill>
              <a:effectLst/>
              <a:latin typeface="+mn-lt"/>
              <a:ea typeface="+mn-ea"/>
              <a:cs typeface="+mn-cs"/>
            </a:endParaRPr>
          </a:p>
          <a:p>
            <a:endParaRPr lang="nl-BE" sz="1200" kern="1200" dirty="0">
              <a:solidFill>
                <a:schemeClr val="tx1"/>
              </a:solidFill>
              <a:effectLst/>
              <a:latin typeface="+mn-lt"/>
              <a:ea typeface="+mn-ea"/>
              <a:cs typeface="+mn-cs"/>
            </a:endParaRPr>
          </a:p>
          <a:p>
            <a:r>
              <a:rPr lang="x-none" sz="1200" kern="1200" dirty="0">
                <a:solidFill>
                  <a:schemeClr val="tx1"/>
                </a:solidFill>
                <a:effectLst/>
                <a:latin typeface="+mn-lt"/>
                <a:ea typeface="+mn-ea"/>
                <a:cs typeface="+mn-cs"/>
              </a:rPr>
              <a:t>This incident led to the following recommendations from the security consultants involved:</a:t>
            </a:r>
          </a:p>
          <a:p>
            <a:pPr lvl="0"/>
            <a:endParaRPr lang="nl-BE"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x-none" sz="1200" kern="1200" dirty="0">
                <a:solidFill>
                  <a:schemeClr val="tx1"/>
                </a:solidFill>
                <a:effectLst/>
                <a:latin typeface="+mn-lt"/>
                <a:ea typeface="+mn-ea"/>
                <a:cs typeface="+mn-cs"/>
              </a:rPr>
              <a:t>Improve processes with regard to vulnerability and patch management</a:t>
            </a:r>
          </a:p>
          <a:p>
            <a:pPr marL="171450" lvl="0" indent="-171450">
              <a:buFont typeface="Arial" panose="020B0604020202020204" pitchFamily="34" charset="0"/>
              <a:buChar char="•"/>
            </a:pPr>
            <a:r>
              <a:rPr lang="x-none" sz="1200" kern="1200" dirty="0">
                <a:solidFill>
                  <a:schemeClr val="tx1"/>
                </a:solidFill>
                <a:effectLst/>
                <a:latin typeface="+mn-lt"/>
                <a:ea typeface="+mn-ea"/>
                <a:cs typeface="+mn-cs"/>
              </a:rPr>
              <a:t>Create more segmentation within the network architecture and user rights</a:t>
            </a:r>
          </a:p>
          <a:p>
            <a:pPr marL="171450" lvl="0" indent="-171450">
              <a:buFont typeface="Arial" panose="020B0604020202020204" pitchFamily="34" charset="0"/>
              <a:buChar char="•"/>
            </a:pPr>
            <a:r>
              <a:rPr lang="x-none" sz="1200" kern="1200" dirty="0">
                <a:solidFill>
                  <a:schemeClr val="tx1"/>
                </a:solidFill>
                <a:effectLst/>
                <a:latin typeface="+mn-lt"/>
                <a:ea typeface="+mn-ea"/>
                <a:cs typeface="+mn-cs"/>
              </a:rPr>
              <a:t>Implement or improve network and log monitoring</a:t>
            </a:r>
          </a:p>
          <a:p>
            <a:pPr marL="171450" lvl="0" indent="-171450">
              <a:buFont typeface="Arial" panose="020B0604020202020204" pitchFamily="34" charset="0"/>
              <a:buChar char="•"/>
            </a:pPr>
            <a:r>
              <a:rPr lang="x-none" sz="1200" kern="1200" dirty="0">
                <a:solidFill>
                  <a:schemeClr val="tx1"/>
                </a:solidFill>
                <a:effectLst/>
                <a:latin typeface="+mn-lt"/>
                <a:ea typeface="+mn-ea"/>
                <a:cs typeface="+mn-cs"/>
              </a:rPr>
              <a:t>Practise the different crisis scenarios regularly and improve the prepared plans where necessary</a:t>
            </a:r>
          </a:p>
          <a:p>
            <a:endParaRPr lang="x-none" dirty="0"/>
          </a:p>
        </p:txBody>
      </p:sp>
      <p:sp>
        <p:nvSpPr>
          <p:cNvPr id="4" name="Slide Number Placeholder 3"/>
          <p:cNvSpPr>
            <a:spLocks noGrp="1"/>
          </p:cNvSpPr>
          <p:nvPr>
            <p:ph type="sldNum" sz="quarter" idx="5"/>
          </p:nvPr>
        </p:nvSpPr>
        <p:spPr/>
        <p:txBody>
          <a:bodyPr/>
          <a:lstStyle/>
          <a:p>
            <a:pPr>
              <a:defRPr/>
            </a:pPr>
            <a:fld id="{67FB5AD9-BBE2-814A-8701-E814EB4461D2}" type="slidenum">
              <a:rPr lang="en-GB" smtClean="0"/>
              <a:pPr>
                <a:defRPr/>
              </a:pPr>
              <a:t>3</a:t>
            </a:fld>
            <a:endParaRPr lang="en-GB"/>
          </a:p>
        </p:txBody>
      </p:sp>
    </p:spTree>
    <p:extLst>
      <p:ext uri="{BB962C8B-B14F-4D97-AF65-F5344CB8AC3E}">
        <p14:creationId xmlns:p14="http://schemas.microsoft.com/office/powerpoint/2010/main" val="610205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Source: VRT News (</a:t>
            </a:r>
            <a:r>
              <a:rPr lang="nl-BE" dirty="0" err="1"/>
              <a:t>January</a:t>
            </a:r>
            <a:r>
              <a:rPr lang="nl-BE" dirty="0"/>
              <a:t> 2020)</a:t>
            </a:r>
            <a:endParaRPr lang="x-none" dirty="0"/>
          </a:p>
        </p:txBody>
      </p:sp>
      <p:sp>
        <p:nvSpPr>
          <p:cNvPr id="4" name="Slide Number Placeholder 3"/>
          <p:cNvSpPr>
            <a:spLocks noGrp="1"/>
          </p:cNvSpPr>
          <p:nvPr>
            <p:ph type="sldNum" sz="quarter" idx="5"/>
          </p:nvPr>
        </p:nvSpPr>
        <p:spPr/>
        <p:txBody>
          <a:bodyPr/>
          <a:lstStyle/>
          <a:p>
            <a:pPr>
              <a:defRPr/>
            </a:pPr>
            <a:fld id="{67FB5AD9-BBE2-814A-8701-E814EB4461D2}" type="slidenum">
              <a:rPr lang="en-GB" smtClean="0"/>
              <a:pPr>
                <a:defRPr/>
              </a:pPr>
              <a:t>4</a:t>
            </a:fld>
            <a:endParaRPr lang="en-GB"/>
          </a:p>
        </p:txBody>
      </p:sp>
    </p:spTree>
    <p:extLst>
      <p:ext uri="{BB962C8B-B14F-4D97-AF65-F5344CB8AC3E}">
        <p14:creationId xmlns:p14="http://schemas.microsoft.com/office/powerpoint/2010/main" val="3490764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nl-BE" sz="1200" b="1" kern="1200" noProof="0" dirty="0">
                <a:solidFill>
                  <a:schemeClr val="tx1"/>
                </a:solidFill>
                <a:effectLst/>
                <a:latin typeface="+mn-lt"/>
                <a:ea typeface="+mn-ea"/>
                <a:cs typeface="+mn-cs"/>
              </a:rPr>
              <a:t>Attention: </a:t>
            </a:r>
            <a:r>
              <a:rPr lang="nl-BE" sz="1200" b="1" kern="1200" noProof="0" dirty="0" err="1">
                <a:solidFill>
                  <a:schemeClr val="tx1"/>
                </a:solidFill>
                <a:effectLst/>
                <a:latin typeface="+mn-lt"/>
                <a:ea typeface="+mn-ea"/>
                <a:cs typeface="+mn-cs"/>
              </a:rPr>
              <a:t>phishing</a:t>
            </a:r>
            <a:r>
              <a:rPr lang="nl-BE" sz="1200" b="1" kern="1200" noProof="0" dirty="0">
                <a:solidFill>
                  <a:schemeClr val="tx1"/>
                </a:solidFill>
                <a:effectLst/>
                <a:latin typeface="+mn-lt"/>
                <a:ea typeface="+mn-ea"/>
                <a:cs typeface="+mn-cs"/>
              </a:rPr>
              <a:t>!</a:t>
            </a:r>
          </a:p>
          <a:p>
            <a:r>
              <a:rPr lang="nl-BE" sz="1200" b="0" kern="1200" noProof="0" dirty="0">
                <a:solidFill>
                  <a:schemeClr val="tx1"/>
                </a:solidFill>
                <a:effectLst/>
                <a:latin typeface="+mn-lt"/>
                <a:ea typeface="+mn-ea"/>
                <a:cs typeface="+mn-cs"/>
              </a:rPr>
              <a:t>A person </a:t>
            </a:r>
            <a:r>
              <a:rPr lang="nl-BE" sz="1200" b="0" kern="1200" noProof="0" dirty="0" err="1">
                <a:solidFill>
                  <a:schemeClr val="tx1"/>
                </a:solidFill>
                <a:effectLst/>
                <a:latin typeface="+mn-lt"/>
                <a:ea typeface="+mn-ea"/>
                <a:cs typeface="+mn-cs"/>
              </a:rPr>
              <a:t>with</a:t>
            </a:r>
            <a:r>
              <a:rPr lang="nl-BE" sz="1200" b="0" kern="1200" noProof="0" dirty="0">
                <a:solidFill>
                  <a:schemeClr val="tx1"/>
                </a:solidFill>
                <a:effectLst/>
                <a:latin typeface="+mn-lt"/>
                <a:ea typeface="+mn-ea"/>
                <a:cs typeface="+mn-cs"/>
              </a:rPr>
              <a:t> bad </a:t>
            </a:r>
            <a:r>
              <a:rPr lang="nl-BE" sz="1200" b="0" kern="1200" noProof="0" dirty="0" err="1">
                <a:solidFill>
                  <a:schemeClr val="tx1"/>
                </a:solidFill>
                <a:effectLst/>
                <a:latin typeface="+mn-lt"/>
                <a:ea typeface="+mn-ea"/>
                <a:cs typeface="+mn-cs"/>
              </a:rPr>
              <a:t>intentions</a:t>
            </a:r>
            <a:r>
              <a:rPr lang="nl-BE" sz="1200" b="0" kern="1200" noProof="0" dirty="0">
                <a:solidFill>
                  <a:schemeClr val="tx1"/>
                </a:solidFill>
                <a:effectLst/>
                <a:latin typeface="+mn-lt"/>
                <a:ea typeface="+mn-ea"/>
                <a:cs typeface="+mn-cs"/>
              </a:rPr>
              <a:t> wants</a:t>
            </a:r>
            <a:r>
              <a:rPr lang="nl-BE" sz="1200" b="0" kern="1200" baseline="0" noProof="0" dirty="0">
                <a:solidFill>
                  <a:schemeClr val="tx1"/>
                </a:solidFill>
                <a:effectLst/>
                <a:latin typeface="+mn-lt"/>
                <a:ea typeface="+mn-ea"/>
                <a:cs typeface="+mn-cs"/>
              </a:rPr>
              <a:t> </a:t>
            </a:r>
            <a:r>
              <a:rPr lang="nl-BE" sz="1200" b="0" kern="1200" baseline="0" noProof="0" dirty="0" err="1">
                <a:solidFill>
                  <a:schemeClr val="tx1"/>
                </a:solidFill>
                <a:effectLst/>
                <a:latin typeface="+mn-lt"/>
                <a:ea typeface="+mn-ea"/>
                <a:cs typeface="+mn-cs"/>
              </a:rPr>
              <a:t>to</a:t>
            </a:r>
            <a:r>
              <a:rPr lang="nl-BE" sz="1200" b="0" kern="1200" baseline="0" noProof="0" dirty="0">
                <a:solidFill>
                  <a:schemeClr val="tx1"/>
                </a:solidFill>
                <a:effectLst/>
                <a:latin typeface="+mn-lt"/>
                <a:ea typeface="+mn-ea"/>
                <a:cs typeface="+mn-cs"/>
              </a:rPr>
              <a:t> </a:t>
            </a:r>
            <a:r>
              <a:rPr lang="nl-BE" sz="1200" b="0" kern="1200" baseline="0" noProof="0" dirty="0" err="1">
                <a:solidFill>
                  <a:schemeClr val="tx1"/>
                </a:solidFill>
                <a:effectLst/>
                <a:latin typeface="+mn-lt"/>
                <a:ea typeface="+mn-ea"/>
                <a:cs typeface="+mn-cs"/>
              </a:rPr>
              <a:t>obtain</a:t>
            </a:r>
            <a:r>
              <a:rPr lang="nl-BE" sz="1200" b="0" kern="1200" baseline="0" noProof="0" dirty="0">
                <a:solidFill>
                  <a:schemeClr val="tx1"/>
                </a:solidFill>
                <a:effectLst/>
                <a:latin typeface="+mn-lt"/>
                <a:ea typeface="+mn-ea"/>
                <a:cs typeface="+mn-cs"/>
              </a:rPr>
              <a:t> information</a:t>
            </a:r>
            <a:r>
              <a:rPr lang="en-GB" sz="1200" b="0" kern="1200" baseline="0" noProof="0" dirty="0">
                <a:solidFill>
                  <a:schemeClr val="tx1"/>
                </a:solidFill>
                <a:effectLst/>
                <a:latin typeface="+mn-lt"/>
                <a:ea typeface="+mn-ea"/>
                <a:cs typeface="+mn-cs"/>
              </a:rPr>
              <a:t> from</a:t>
            </a:r>
            <a:r>
              <a:rPr lang="en-GB" dirty="0"/>
              <a:t> your professional </a:t>
            </a:r>
            <a:r>
              <a:rPr lang="en-GB" b="1" dirty="0"/>
              <a:t>inbox,</a:t>
            </a:r>
            <a:r>
              <a:rPr lang="en-GB" dirty="0"/>
              <a:t> your confidential </a:t>
            </a:r>
            <a:r>
              <a:rPr lang="en-GB" b="1" dirty="0"/>
              <a:t>files,</a:t>
            </a:r>
            <a:r>
              <a:rPr lang="en-GB" dirty="0"/>
              <a:t> your </a:t>
            </a:r>
            <a:r>
              <a:rPr lang="en-GB" b="1" dirty="0"/>
              <a:t>online accounts</a:t>
            </a:r>
            <a:r>
              <a:rPr lang="en-GB" dirty="0"/>
              <a:t>,... Often it does not stop there and the hacker also steals information from your </a:t>
            </a:r>
            <a:r>
              <a:rPr lang="en-GB" b="1" dirty="0"/>
              <a:t>social network</a:t>
            </a:r>
            <a:r>
              <a:rPr lang="en-GB" dirty="0"/>
              <a:t> profile and </a:t>
            </a:r>
            <a:r>
              <a:rPr lang="en-GB" b="1" dirty="0"/>
              <a:t>buys</a:t>
            </a:r>
            <a:r>
              <a:rPr lang="en-GB" dirty="0"/>
              <a:t> stuff on your favourite sites.</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5</a:t>
            </a:fld>
            <a:endParaRPr lang="en-GB"/>
          </a:p>
        </p:txBody>
      </p:sp>
    </p:spTree>
    <p:extLst>
      <p:ext uri="{BB962C8B-B14F-4D97-AF65-F5344CB8AC3E}">
        <p14:creationId xmlns:p14="http://schemas.microsoft.com/office/powerpoint/2010/main" val="3500429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81038" y="4783138"/>
            <a:ext cx="5446712" cy="5157787"/>
          </a:xfrm>
        </p:spPr>
        <p:txBody>
          <a:bodyPr/>
          <a:lstStyle/>
          <a:p>
            <a:r>
              <a:rPr lang="nl-BE" noProof="0" dirty="0"/>
              <a:t>Phishing is a </a:t>
            </a:r>
            <a:r>
              <a:rPr lang="nl-BE" noProof="0" dirty="0" err="1"/>
              <a:t>fraudulous</a:t>
            </a:r>
            <a:r>
              <a:rPr lang="nl-BE" noProof="0" dirty="0"/>
              <a:t> </a:t>
            </a:r>
            <a:r>
              <a:rPr lang="nl-BE" noProof="0" dirty="0" err="1"/>
              <a:t>technique</a:t>
            </a:r>
            <a:r>
              <a:rPr lang="nl-BE" noProof="0" dirty="0"/>
              <a:t> </a:t>
            </a:r>
            <a:r>
              <a:rPr lang="nl-BE" noProof="0" dirty="0" err="1"/>
              <a:t>where</a:t>
            </a:r>
            <a:r>
              <a:rPr lang="nl-BE" noProof="0" dirty="0"/>
              <a:t> the </a:t>
            </a:r>
            <a:r>
              <a:rPr lang="nl-BE" b="1" noProof="0" dirty="0" err="1"/>
              <a:t>identity</a:t>
            </a:r>
            <a:r>
              <a:rPr lang="nl-BE" b="1" noProof="0" dirty="0"/>
              <a:t> of a person</a:t>
            </a:r>
            <a:r>
              <a:rPr lang="nl-BE" b="1" baseline="0" noProof="0" dirty="0"/>
              <a:t> or </a:t>
            </a:r>
            <a:r>
              <a:rPr lang="nl-BE" b="1" baseline="0" noProof="0" dirty="0" err="1"/>
              <a:t>organisation</a:t>
            </a:r>
            <a:r>
              <a:rPr lang="nl-BE" b="1" baseline="0" noProof="0" dirty="0"/>
              <a:t> is stolen</a:t>
            </a:r>
            <a:r>
              <a:rPr lang="nl-BE" b="1" noProof="0" dirty="0"/>
              <a:t>.</a:t>
            </a:r>
          </a:p>
          <a:p>
            <a:endParaRPr lang="nl-BE" noProof="0" dirty="0"/>
          </a:p>
          <a:p>
            <a:r>
              <a:rPr lang="nl-BE" noProof="0" dirty="0"/>
              <a:t>The </a:t>
            </a:r>
            <a:r>
              <a:rPr lang="nl-BE" noProof="0" dirty="0" err="1"/>
              <a:t>fraudster</a:t>
            </a:r>
            <a:r>
              <a:rPr lang="nl-BE" noProof="0" dirty="0"/>
              <a:t> </a:t>
            </a:r>
            <a:r>
              <a:rPr lang="nl-BE" noProof="0" dirty="0" err="1"/>
              <a:t>makes</a:t>
            </a:r>
            <a:r>
              <a:rPr lang="nl-BE" noProof="0" dirty="0"/>
              <a:t> his </a:t>
            </a:r>
            <a:r>
              <a:rPr lang="nl-BE" noProof="0" dirty="0" err="1"/>
              <a:t>victim</a:t>
            </a:r>
            <a:r>
              <a:rPr lang="nl-BE" baseline="0" noProof="0" dirty="0"/>
              <a:t> </a:t>
            </a:r>
            <a:r>
              <a:rPr lang="nl-BE" baseline="0" noProof="0" dirty="0" err="1"/>
              <a:t>believe</a:t>
            </a:r>
            <a:r>
              <a:rPr lang="nl-BE" baseline="0" noProof="0" dirty="0"/>
              <a:t> </a:t>
            </a:r>
            <a:r>
              <a:rPr lang="nl-BE" baseline="0" noProof="0" dirty="0" err="1"/>
              <a:t>that</a:t>
            </a:r>
            <a:r>
              <a:rPr lang="nl-BE" baseline="0" noProof="0" dirty="0"/>
              <a:t> he / </a:t>
            </a:r>
            <a:r>
              <a:rPr lang="nl-BE" baseline="0" noProof="0" dirty="0" err="1"/>
              <a:t>she</a:t>
            </a:r>
            <a:r>
              <a:rPr lang="nl-BE" baseline="0" noProof="0" dirty="0"/>
              <a:t> is a </a:t>
            </a:r>
            <a:r>
              <a:rPr lang="nl-BE" b="1" baseline="0" noProof="0" dirty="0" err="1"/>
              <a:t>trustworthy</a:t>
            </a:r>
            <a:r>
              <a:rPr lang="nl-BE" b="1" baseline="0" noProof="0" dirty="0"/>
              <a:t> party </a:t>
            </a:r>
            <a:r>
              <a:rPr lang="nl-BE" b="0" baseline="0" noProof="0" dirty="0"/>
              <a:t>– a bank, </a:t>
            </a:r>
            <a:r>
              <a:rPr lang="nl-BE" b="0" baseline="0" noProof="0" dirty="0" err="1"/>
              <a:t>an</a:t>
            </a:r>
            <a:r>
              <a:rPr lang="nl-BE" b="0" baseline="0" noProof="0" dirty="0"/>
              <a:t> </a:t>
            </a:r>
            <a:r>
              <a:rPr lang="nl-BE" b="0" baseline="0" noProof="0" dirty="0" err="1"/>
              <a:t>administration</a:t>
            </a:r>
            <a:r>
              <a:rPr lang="nl-BE" b="0" baseline="0" noProof="0" dirty="0"/>
              <a:t>,  a personal contact person – </a:t>
            </a:r>
            <a:r>
              <a:rPr lang="nl-BE" b="0" baseline="0" noProof="0" dirty="0" err="1"/>
              <a:t>to</a:t>
            </a:r>
            <a:r>
              <a:rPr lang="nl-BE" b="0" baseline="0" noProof="0" dirty="0"/>
              <a:t> </a:t>
            </a:r>
            <a:r>
              <a:rPr lang="nl-BE" b="0" baseline="0" noProof="0" dirty="0" err="1"/>
              <a:t>obtain</a:t>
            </a:r>
            <a:r>
              <a:rPr lang="nl-BE" b="0" baseline="0" noProof="0" dirty="0"/>
              <a:t> </a:t>
            </a:r>
            <a:r>
              <a:rPr lang="nl-BE" b="1" baseline="0" noProof="0" dirty="0"/>
              <a:t>personal or professional information.</a:t>
            </a:r>
            <a:r>
              <a:rPr lang="nl-BE" b="1" noProof="0" dirty="0"/>
              <a:t> </a:t>
            </a:r>
            <a:r>
              <a:rPr lang="nl-BE" noProof="0" dirty="0"/>
              <a:t> </a:t>
            </a:r>
            <a:endParaRPr lang="nl-BE" b="1" noProof="0" dirty="0"/>
          </a:p>
          <a:p>
            <a:endParaRPr lang="nl-BE" noProof="0" dirty="0"/>
          </a:p>
          <a:p>
            <a:pPr marL="0" marR="0" indent="0" algn="l" defTabSz="914400" rtl="0" eaLnBrk="0" fontAlgn="base" latinLnBrk="0" hangingPunct="0">
              <a:lnSpc>
                <a:spcPct val="100000"/>
              </a:lnSpc>
              <a:spcBef>
                <a:spcPct val="30000"/>
              </a:spcBef>
              <a:spcAft>
                <a:spcPct val="0"/>
              </a:spcAft>
              <a:buClrTx/>
              <a:buSzTx/>
              <a:buFontTx/>
              <a:buNone/>
              <a:tabLst/>
              <a:defRPr/>
            </a:pPr>
            <a:r>
              <a:rPr lang="nl-BE" noProof="0" dirty="0" err="1"/>
              <a:t>This</a:t>
            </a:r>
            <a:r>
              <a:rPr lang="nl-BE" noProof="0" dirty="0"/>
              <a:t> </a:t>
            </a:r>
            <a:r>
              <a:rPr lang="nl-BE" noProof="0" dirty="0" err="1"/>
              <a:t>usual</a:t>
            </a:r>
            <a:r>
              <a:rPr lang="nl-BE" baseline="0" noProof="0" dirty="0" err="1"/>
              <a:t>ly</a:t>
            </a:r>
            <a:r>
              <a:rPr lang="nl-BE" baseline="0" noProof="0" dirty="0"/>
              <a:t> </a:t>
            </a:r>
            <a:r>
              <a:rPr lang="nl-BE" baseline="0" noProof="0" dirty="0" err="1"/>
              <a:t>happens</a:t>
            </a:r>
            <a:r>
              <a:rPr lang="nl-BE" baseline="0" noProof="0" dirty="0"/>
              <a:t> via</a:t>
            </a:r>
            <a:r>
              <a:rPr lang="nl-BE" noProof="0" dirty="0"/>
              <a:t> </a:t>
            </a:r>
            <a:r>
              <a:rPr lang="nl-BE" b="1" baseline="0" noProof="0" dirty="0"/>
              <a:t>e-mail, SMS (</a:t>
            </a:r>
            <a:r>
              <a:rPr lang="nl-BE" b="1" baseline="0" noProof="0" dirty="0" err="1"/>
              <a:t>Smishing</a:t>
            </a:r>
            <a:r>
              <a:rPr lang="nl-BE" b="1" baseline="0" noProof="0" dirty="0"/>
              <a:t>), WhatsApp, Messenger.  </a:t>
            </a:r>
            <a:r>
              <a:rPr lang="nl-BE" b="1" baseline="0" noProof="0" dirty="0" err="1"/>
              <a:t>Also</a:t>
            </a:r>
            <a:r>
              <a:rPr lang="nl-BE" b="1" baseline="0" noProof="0" dirty="0"/>
              <a:t> via </a:t>
            </a:r>
            <a:r>
              <a:rPr lang="nl-BE" b="1" baseline="0" noProof="0" dirty="0" err="1"/>
              <a:t>phone</a:t>
            </a:r>
            <a:r>
              <a:rPr lang="nl-BE" b="1" baseline="0" noProof="0" dirty="0"/>
              <a:t> (</a:t>
            </a:r>
            <a:r>
              <a:rPr lang="nl-BE" b="1" baseline="0" noProof="0" dirty="0" err="1"/>
              <a:t>Vishing</a:t>
            </a:r>
            <a:r>
              <a:rPr lang="nl-BE" b="1" baseline="0" noProof="0" dirty="0"/>
              <a:t>, V=</a:t>
            </a:r>
            <a:r>
              <a:rPr lang="nl-BE" b="1" baseline="0" noProof="0" dirty="0" err="1"/>
              <a:t>voice</a:t>
            </a:r>
            <a:r>
              <a:rPr lang="nl-BE" b="1" baseline="0" noProof="0" dirty="0"/>
              <a:t>)</a:t>
            </a:r>
            <a:endParaRPr lang="nl-BE" i="0" noProof="0" dirty="0"/>
          </a:p>
          <a:p>
            <a:endParaRPr lang="nl-BE" b="1" noProof="0" dirty="0"/>
          </a:p>
          <a:p>
            <a:r>
              <a:rPr lang="nl-BE" b="1" noProof="0" dirty="0" err="1"/>
              <a:t>What’s</a:t>
            </a:r>
            <a:r>
              <a:rPr lang="nl-BE" b="1" noProof="0" dirty="0"/>
              <a:t> the </a:t>
            </a:r>
            <a:r>
              <a:rPr lang="nl-BE" b="1" noProof="0" dirty="0" err="1"/>
              <a:t>purpose</a:t>
            </a:r>
            <a:r>
              <a:rPr lang="nl-BE" b="1" noProof="0" dirty="0"/>
              <a:t>?</a:t>
            </a:r>
            <a:r>
              <a:rPr lang="nl-BE" noProof="0" dirty="0"/>
              <a:t> </a:t>
            </a:r>
          </a:p>
          <a:p>
            <a:pPr marL="171450" indent="-171450">
              <a:buFontTx/>
              <a:buChar char="-"/>
            </a:pPr>
            <a:r>
              <a:rPr lang="nl-BE" noProof="0" dirty="0"/>
              <a:t>Collect</a:t>
            </a:r>
            <a:r>
              <a:rPr lang="nl-BE" baseline="0" noProof="0" dirty="0"/>
              <a:t> </a:t>
            </a:r>
            <a:r>
              <a:rPr lang="nl-BE" b="1" baseline="0" noProof="0" dirty="0"/>
              <a:t>personal information </a:t>
            </a:r>
            <a:r>
              <a:rPr lang="nl-BE" noProof="0" dirty="0"/>
              <a:t>(ID, password, credit card </a:t>
            </a:r>
            <a:r>
              <a:rPr lang="nl-BE" noProof="0" dirty="0" err="1"/>
              <a:t>number</a:t>
            </a:r>
            <a:r>
              <a:rPr lang="nl-BE" noProof="0" dirty="0"/>
              <a:t>).</a:t>
            </a:r>
          </a:p>
          <a:p>
            <a:pPr marL="171450" indent="-171450">
              <a:buFontTx/>
              <a:buChar char="-"/>
            </a:pPr>
            <a:r>
              <a:rPr lang="nl-BE" noProof="0" dirty="0"/>
              <a:t>Get access </a:t>
            </a:r>
            <a:r>
              <a:rPr lang="nl-BE" noProof="0" dirty="0" err="1"/>
              <a:t>to</a:t>
            </a:r>
            <a:r>
              <a:rPr lang="nl-BE" noProof="0" dirty="0"/>
              <a:t> </a:t>
            </a:r>
            <a:r>
              <a:rPr lang="nl-BE" b="1" noProof="0" dirty="0" err="1"/>
              <a:t>sensitive</a:t>
            </a:r>
            <a:r>
              <a:rPr lang="nl-BE" b="1" noProof="0" dirty="0"/>
              <a:t> data</a:t>
            </a:r>
            <a:r>
              <a:rPr lang="nl-BE" b="1" baseline="0" noProof="0" dirty="0"/>
              <a:t> in the </a:t>
            </a:r>
            <a:r>
              <a:rPr lang="nl-BE" b="1" baseline="0" noProof="0" dirty="0" err="1"/>
              <a:t>enterprise</a:t>
            </a:r>
            <a:r>
              <a:rPr lang="nl-BE" noProof="0" dirty="0"/>
              <a:t>.</a:t>
            </a:r>
          </a:p>
          <a:p>
            <a:pPr marL="171450" indent="-171450">
              <a:buFontTx/>
              <a:buChar char="-"/>
            </a:pPr>
            <a:r>
              <a:rPr lang="nl-BE" noProof="0" dirty="0" err="1"/>
              <a:t>Obtain</a:t>
            </a:r>
            <a:r>
              <a:rPr lang="nl-BE" baseline="0" noProof="0" dirty="0"/>
              <a:t> a </a:t>
            </a:r>
            <a:r>
              <a:rPr lang="nl-BE" b="1" baseline="0" noProof="0" dirty="0"/>
              <a:t>money transfer</a:t>
            </a:r>
            <a:r>
              <a:rPr lang="nl-BE" b="0" baseline="0" noProof="0" dirty="0"/>
              <a:t>.</a:t>
            </a:r>
          </a:p>
          <a:p>
            <a:pPr marL="171450" indent="-171450">
              <a:buFontTx/>
              <a:buChar char="-"/>
            </a:pPr>
            <a:r>
              <a:rPr lang="nl-BE" b="0" baseline="0" noProof="0" dirty="0"/>
              <a:t>Industrial </a:t>
            </a:r>
            <a:r>
              <a:rPr lang="nl-BE" b="1" baseline="0" noProof="0" dirty="0"/>
              <a:t>sabotage.</a:t>
            </a:r>
            <a:endParaRPr lang="nl-BE" b="1" noProof="0" dirty="0"/>
          </a:p>
          <a:p>
            <a:pPr marL="171450" indent="-171450">
              <a:buFontTx/>
              <a:buChar char="-"/>
            </a:pPr>
            <a:endParaRPr lang="nl-BE" noProof="0" dirty="0"/>
          </a:p>
          <a:p>
            <a:r>
              <a:rPr lang="nl-BE" b="1" noProof="0" dirty="0"/>
              <a:t>How?</a:t>
            </a:r>
          </a:p>
          <a:p>
            <a:pPr marL="171450" indent="-171450">
              <a:buFontTx/>
              <a:buChar char="-"/>
            </a:pPr>
            <a:r>
              <a:rPr lang="nl-BE" noProof="0" dirty="0"/>
              <a:t>An </a:t>
            </a:r>
            <a:r>
              <a:rPr lang="nl-BE" b="1" noProof="0" dirty="0" err="1"/>
              <a:t>infected</a:t>
            </a:r>
            <a:r>
              <a:rPr lang="nl-BE" b="1" baseline="0" noProof="0" dirty="0"/>
              <a:t> attachment </a:t>
            </a:r>
            <a:r>
              <a:rPr lang="nl-BE" b="0" baseline="0" noProof="0" dirty="0" err="1"/>
              <a:t>which</a:t>
            </a:r>
            <a:r>
              <a:rPr lang="nl-BE" b="0" baseline="0" noProof="0" dirty="0"/>
              <a:t> </a:t>
            </a:r>
            <a:r>
              <a:rPr lang="nl-BE" b="0" baseline="0" noProof="0" dirty="0" err="1"/>
              <a:t>installs</a:t>
            </a:r>
            <a:r>
              <a:rPr lang="nl-BE" b="0" baseline="0" noProof="0" dirty="0"/>
              <a:t> a virus</a:t>
            </a:r>
            <a:r>
              <a:rPr lang="nl-BE" noProof="0" dirty="0"/>
              <a:t>.</a:t>
            </a:r>
          </a:p>
          <a:p>
            <a:pPr marL="171450" indent="-171450">
              <a:buFontTx/>
              <a:buChar char="-"/>
            </a:pPr>
            <a:r>
              <a:rPr lang="nl-BE" noProof="0" dirty="0"/>
              <a:t>A link </a:t>
            </a:r>
            <a:r>
              <a:rPr lang="nl-BE" noProof="0" dirty="0" err="1"/>
              <a:t>which</a:t>
            </a:r>
            <a:r>
              <a:rPr lang="nl-BE" baseline="0" noProof="0" dirty="0"/>
              <a:t> forwards </a:t>
            </a:r>
            <a:r>
              <a:rPr lang="nl-BE" baseline="0" noProof="0" dirty="0" err="1"/>
              <a:t>you</a:t>
            </a:r>
            <a:r>
              <a:rPr lang="nl-BE" baseline="0" noProof="0" dirty="0"/>
              <a:t> </a:t>
            </a:r>
            <a:r>
              <a:rPr lang="nl-BE" baseline="0" noProof="0" dirty="0" err="1"/>
              <a:t>to</a:t>
            </a:r>
            <a:r>
              <a:rPr lang="nl-BE" baseline="0" noProof="0" dirty="0"/>
              <a:t> a </a:t>
            </a:r>
            <a:r>
              <a:rPr lang="nl-BE" b="1" noProof="0" dirty="0" err="1"/>
              <a:t>false</a:t>
            </a:r>
            <a:r>
              <a:rPr lang="nl-BE" b="1" baseline="0" noProof="0" dirty="0"/>
              <a:t> website</a:t>
            </a:r>
            <a:r>
              <a:rPr lang="nl-BE" noProof="0" dirty="0"/>
              <a:t>.</a:t>
            </a:r>
          </a:p>
          <a:p>
            <a:pPr marL="171450" indent="-171450">
              <a:buFontTx/>
              <a:buChar char="-"/>
            </a:pPr>
            <a:r>
              <a:rPr lang="nl-BE" noProof="0" dirty="0"/>
              <a:t>A </a:t>
            </a:r>
            <a:r>
              <a:rPr lang="nl-BE" b="1" noProof="0" dirty="0" err="1"/>
              <a:t>false</a:t>
            </a:r>
            <a:r>
              <a:rPr lang="nl-BE" b="1" noProof="0" dirty="0"/>
              <a:t> </a:t>
            </a:r>
            <a:r>
              <a:rPr lang="nl-BE" b="1" noProof="0" dirty="0" err="1"/>
              <a:t>payment</a:t>
            </a:r>
            <a:r>
              <a:rPr lang="nl-BE" b="1" baseline="0" noProof="0" dirty="0"/>
              <a:t> system</a:t>
            </a:r>
            <a:r>
              <a:rPr lang="nl-BE" baseline="0" noProof="0" dirty="0"/>
              <a:t>.</a:t>
            </a:r>
            <a:endParaRPr lang="nl-BE" noProof="0"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6</a:t>
            </a:fld>
            <a:endParaRPr lang="en-GB"/>
          </a:p>
        </p:txBody>
      </p:sp>
    </p:spTree>
    <p:extLst>
      <p:ext uri="{BB962C8B-B14F-4D97-AF65-F5344CB8AC3E}">
        <p14:creationId xmlns:p14="http://schemas.microsoft.com/office/powerpoint/2010/main" val="13737467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81038" y="4783138"/>
            <a:ext cx="5446712" cy="5157787"/>
          </a:xfrm>
        </p:spPr>
        <p:txBody>
          <a:bodyPr/>
          <a:lstStyle/>
          <a:p>
            <a:r>
              <a:rPr lang="nl-BE" noProof="0" dirty="0"/>
              <a:t>Phishing represents nowadays </a:t>
            </a:r>
            <a:r>
              <a:rPr lang="nl-BE" b="1" noProof="0" dirty="0"/>
              <a:t>91% of all</a:t>
            </a:r>
            <a:r>
              <a:rPr lang="nl-BE" b="1" baseline="0" noProof="0" dirty="0"/>
              <a:t> cyber attacks </a:t>
            </a:r>
            <a:r>
              <a:rPr lang="nl-BE" b="0" baseline="0" noProof="0" dirty="0"/>
              <a:t>against enterprises and SME (Cert – 2015)</a:t>
            </a:r>
            <a:endParaRPr lang="nl-BE" b="0" noProof="0" dirty="0"/>
          </a:p>
          <a:p>
            <a:endParaRPr lang="nl-BE" noProof="0" dirty="0"/>
          </a:p>
          <a:p>
            <a:r>
              <a:rPr lang="nl-BE" noProof="0" dirty="0"/>
              <a:t>Unizo (</a:t>
            </a:r>
            <a:r>
              <a:rPr lang="nl-BE" b="1" noProof="0" dirty="0"/>
              <a:t>Uni</a:t>
            </a:r>
            <a:r>
              <a:rPr lang="nl-BE" noProof="0" dirty="0"/>
              <a:t>e</a:t>
            </a:r>
            <a:r>
              <a:rPr lang="nl-BE" baseline="0" noProof="0" dirty="0"/>
              <a:t> </a:t>
            </a:r>
            <a:r>
              <a:rPr lang="nl-BE" b="1" baseline="0" noProof="0" dirty="0"/>
              <a:t>Z</a:t>
            </a:r>
            <a:r>
              <a:rPr lang="nl-BE" baseline="0" noProof="0" dirty="0"/>
              <a:t>elfstandige </a:t>
            </a:r>
            <a:r>
              <a:rPr lang="nl-BE" b="1" baseline="0" noProof="0" dirty="0"/>
              <a:t>O</a:t>
            </a:r>
            <a:r>
              <a:rPr lang="nl-BE" baseline="0" noProof="0" dirty="0"/>
              <a:t>ndernemers in Flanders) states (2016) that 1 enterprise on 5 has been victim of this type of fraude in Belgium.</a:t>
            </a:r>
          </a:p>
          <a:p>
            <a:endParaRPr lang="nl-BE" baseline="0" noProof="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x-none" sz="1200" kern="1200" dirty="0">
                <a:solidFill>
                  <a:schemeClr val="tx1"/>
                </a:solidFill>
                <a:effectLst/>
                <a:latin typeface="+mn-lt"/>
                <a:ea typeface="+mn-ea"/>
                <a:cs typeface="+mn-cs"/>
              </a:rPr>
              <a:t>Number of cases of fraud and financial losses in the financial sector in Belgium (source: </a:t>
            </a:r>
            <a:r>
              <a:rPr lang="x-none" sz="1200" kern="1200" dirty="0" err="1">
                <a:solidFill>
                  <a:schemeClr val="tx1"/>
                </a:solidFill>
                <a:effectLst/>
                <a:latin typeface="+mn-lt"/>
                <a:ea typeface="+mn-ea"/>
                <a:cs typeface="+mn-cs"/>
              </a:rPr>
              <a:t>Febelfin</a:t>
            </a:r>
            <a:r>
              <a:rPr lang="x-none" sz="1200" kern="1200" dirty="0">
                <a:solidFill>
                  <a:schemeClr val="tx1"/>
                </a:solidFill>
                <a:effectLst/>
                <a:latin typeface="+mn-lt"/>
                <a:ea typeface="+mn-ea"/>
                <a:cs typeface="+mn-cs"/>
              </a:rPr>
              <a:t> – March 2020): the number of successful fraud cases via phishing increased by 27.5% in 2019 (12,432) compared to 2018 (9,747). The cost of these fraud cases for Belgian financial institutions appears to have stabilised in 2019 (EUR 7.5 million) compared to 2018 (EUR 8 million).  A calculation shows that cyber criminals obtained an average of EUR 604 per victim in 2019. Only small amounts are involved in the vast majority of cases, but large sums of money are also sometimes taken. Unfortunately, the figures increased significantly again in early 2020 (Covid-19).</a:t>
            </a:r>
          </a:p>
          <a:p>
            <a:endParaRPr lang="nl-BE" baseline="0" noProof="0" dirty="0"/>
          </a:p>
          <a:p>
            <a:r>
              <a:rPr lang="x-none" sz="1200" kern="1200" dirty="0">
                <a:solidFill>
                  <a:schemeClr val="tx1"/>
                </a:solidFill>
                <a:effectLst/>
                <a:latin typeface="+mn-lt"/>
                <a:ea typeface="+mn-ea"/>
                <a:cs typeface="+mn-cs"/>
              </a:rPr>
              <a:t>Thanks to significant amounts of help from the Belgian population, the Centre for Cybersecurity Belgium (CCB) was able to block an average of </a:t>
            </a:r>
            <a:r>
              <a:rPr lang="x-none" sz="1200" b="1" kern="1200" dirty="0">
                <a:solidFill>
                  <a:schemeClr val="tx1"/>
                </a:solidFill>
                <a:effectLst/>
                <a:latin typeface="+mn-lt"/>
                <a:ea typeface="+mn-ea"/>
                <a:cs typeface="+mn-cs"/>
              </a:rPr>
              <a:t>four fraudulent websites a day </a:t>
            </a:r>
            <a:r>
              <a:rPr lang="x-none" sz="1200" kern="1200" dirty="0">
                <a:solidFill>
                  <a:schemeClr val="tx1"/>
                </a:solidFill>
                <a:effectLst/>
                <a:latin typeface="+mn-lt"/>
                <a:ea typeface="+mn-ea"/>
                <a:cs typeface="+mn-cs"/>
              </a:rPr>
              <a:t>in 2018. A total of </a:t>
            </a:r>
            <a:r>
              <a:rPr lang="x-none" sz="1200" b="1" kern="1200" dirty="0">
                <a:solidFill>
                  <a:schemeClr val="tx1"/>
                </a:solidFill>
                <a:effectLst/>
                <a:latin typeface="+mn-lt"/>
                <a:ea typeface="+mn-ea"/>
                <a:cs typeface="+mn-cs"/>
              </a:rPr>
              <a:t>1,478 fake websites were blocked</a:t>
            </a:r>
            <a:r>
              <a:rPr lang="x-none" sz="1200" kern="1200" dirty="0">
                <a:solidFill>
                  <a:schemeClr val="tx1"/>
                </a:solidFill>
                <a:effectLst/>
                <a:latin typeface="+mn-lt"/>
                <a:ea typeface="+mn-ea"/>
                <a:cs typeface="+mn-cs"/>
              </a:rPr>
              <a:t>.</a:t>
            </a:r>
          </a:p>
          <a:p>
            <a:r>
              <a:rPr lang="x-none" sz="1200" kern="1200" dirty="0">
                <a:solidFill>
                  <a:schemeClr val="tx1"/>
                </a:solidFill>
                <a:effectLst/>
                <a:latin typeface="+mn-lt"/>
                <a:ea typeface="+mn-ea"/>
                <a:cs typeface="+mn-cs"/>
              </a:rPr>
              <a:t>The Belgian population forwarded </a:t>
            </a:r>
            <a:r>
              <a:rPr lang="x-none" sz="1200" b="1" kern="1200" dirty="0">
                <a:solidFill>
                  <a:schemeClr val="tx1"/>
                </a:solidFill>
                <a:effectLst/>
                <a:latin typeface="+mn-lt"/>
                <a:ea typeface="+mn-ea"/>
                <a:cs typeface="+mn-cs"/>
              </a:rPr>
              <a:t>648,522 e-mails</a:t>
            </a:r>
            <a:r>
              <a:rPr lang="x-none" sz="1200" kern="1200" dirty="0">
                <a:solidFill>
                  <a:schemeClr val="tx1"/>
                </a:solidFill>
                <a:effectLst/>
                <a:latin typeface="+mn-lt"/>
                <a:ea typeface="+mn-ea"/>
                <a:cs typeface="+mn-cs"/>
              </a:rPr>
              <a:t> to </a:t>
            </a:r>
            <a:r>
              <a:rPr lang="x-none" sz="1200" u="sng" kern="1200" dirty="0">
                <a:solidFill>
                  <a:schemeClr val="tx1"/>
                </a:solidFill>
                <a:effectLst/>
                <a:latin typeface="+mn-lt"/>
                <a:ea typeface="+mn-ea"/>
                <a:cs typeface="+mn-cs"/>
                <a:hlinkClick r:id="rId3"/>
              </a:rPr>
              <a:t>verdacht@safeonweb.be</a:t>
            </a:r>
            <a:r>
              <a:rPr lang="x-none" sz="1200" kern="1200" dirty="0">
                <a:solidFill>
                  <a:schemeClr val="tx1"/>
                </a:solidFill>
                <a:effectLst/>
                <a:latin typeface="+mn-lt"/>
                <a:ea typeface="+mn-ea"/>
                <a:cs typeface="+mn-cs"/>
              </a:rPr>
              <a:t> in 2018. The forwarded e-mails are automatically scanned by the </a:t>
            </a:r>
            <a:r>
              <a:rPr lang="x-none" sz="1200" kern="1200" dirty="0" err="1">
                <a:solidFill>
                  <a:schemeClr val="tx1"/>
                </a:solidFill>
                <a:effectLst/>
                <a:latin typeface="+mn-lt"/>
                <a:ea typeface="+mn-ea"/>
                <a:cs typeface="+mn-cs"/>
              </a:rPr>
              <a:t>BeFish</a:t>
            </a:r>
            <a:r>
              <a:rPr lang="x-none" sz="1200" kern="1200" dirty="0">
                <a:solidFill>
                  <a:schemeClr val="tx1"/>
                </a:solidFill>
                <a:effectLst/>
                <a:latin typeface="+mn-lt"/>
                <a:ea typeface="+mn-ea"/>
                <a:cs typeface="+mn-cs"/>
              </a:rPr>
              <a:t> software. In a first phase, the messages with URLs are identified. The anti-virus technology then detects any suspicious links in these e-mails, which are forwarded to the </a:t>
            </a:r>
            <a:r>
              <a:rPr lang="x-none" sz="1200" i="1" kern="1200" dirty="0">
                <a:solidFill>
                  <a:schemeClr val="tx1"/>
                </a:solidFill>
                <a:effectLst/>
                <a:latin typeface="+mn-lt"/>
                <a:ea typeface="+mn-ea"/>
                <a:cs typeface="+mn-cs"/>
              </a:rPr>
              <a:t>EU Phishing</a:t>
            </a:r>
            <a:r>
              <a:rPr lang="x-none" sz="1200" kern="1200" dirty="0">
                <a:solidFill>
                  <a:schemeClr val="tx1"/>
                </a:solidFill>
                <a:effectLst/>
                <a:latin typeface="+mn-lt"/>
                <a:ea typeface="+mn-ea"/>
                <a:cs typeface="+mn-cs"/>
              </a:rPr>
              <a:t> </a:t>
            </a:r>
            <a:r>
              <a:rPr lang="x-none" sz="1200" i="1" kern="1200" dirty="0">
                <a:solidFill>
                  <a:schemeClr val="tx1"/>
                </a:solidFill>
                <a:effectLst/>
                <a:latin typeface="+mn-lt"/>
                <a:ea typeface="+mn-ea"/>
                <a:cs typeface="+mn-cs"/>
              </a:rPr>
              <a:t>Initiative</a:t>
            </a:r>
            <a:r>
              <a:rPr lang="x-none" sz="1200" kern="1200" dirty="0">
                <a:solidFill>
                  <a:schemeClr val="tx1"/>
                </a:solidFill>
                <a:effectLst/>
                <a:latin typeface="+mn-lt"/>
                <a:ea typeface="+mn-ea"/>
                <a:cs typeface="+mn-cs"/>
              </a:rPr>
              <a:t>. The latter can then block phishing websites through a collaboration with four browsers: Google Chrome, Mozilla Firefox, Safari and Internet Explorer.</a:t>
            </a:r>
          </a:p>
          <a:p>
            <a:endParaRPr lang="nl-BE" sz="1200" kern="1200" dirty="0">
              <a:solidFill>
                <a:schemeClr val="tx1"/>
              </a:solidFill>
              <a:effectLst/>
              <a:latin typeface="+mn-lt"/>
              <a:ea typeface="+mn-ea"/>
              <a:cs typeface="+mn-cs"/>
            </a:endParaRPr>
          </a:p>
          <a:p>
            <a:endParaRPr lang="nl-BE" baseline="0" noProof="0"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7</a:t>
            </a:fld>
            <a:endParaRPr lang="en-GB"/>
          </a:p>
        </p:txBody>
      </p:sp>
    </p:spTree>
    <p:extLst>
      <p:ext uri="{BB962C8B-B14F-4D97-AF65-F5344CB8AC3E}">
        <p14:creationId xmlns:p14="http://schemas.microsoft.com/office/powerpoint/2010/main" val="1373746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nl-BE" noProof="0" dirty="0"/>
              <a:t>Link</a:t>
            </a:r>
            <a:r>
              <a:rPr lang="nl-BE" baseline="0" noProof="0" dirty="0"/>
              <a:t> to the test: </a:t>
            </a:r>
            <a:r>
              <a:rPr lang="nl-BE" u="sng" baseline="0" noProof="0" dirty="0"/>
              <a:t>https://www.safeonweb.be/en/quiz/phishing-test  </a:t>
            </a:r>
          </a:p>
          <a:p>
            <a:r>
              <a:rPr lang="nl-BE" noProof="0" dirty="0"/>
              <a:t>(Dutch or French)</a:t>
            </a:r>
          </a:p>
          <a:p>
            <a:endParaRPr lang="nl-BE" noProof="0" dirty="0"/>
          </a:p>
          <a:p>
            <a:r>
              <a:rPr lang="nl-BE" noProof="0" dirty="0"/>
              <a:t>In </a:t>
            </a:r>
            <a:r>
              <a:rPr lang="nl-BE" noProof="0" dirty="0" err="1"/>
              <a:t>this</a:t>
            </a:r>
            <a:r>
              <a:rPr lang="nl-BE" noProof="0" dirty="0"/>
              <a:t>  </a:t>
            </a:r>
            <a:r>
              <a:rPr lang="nl-BE" b="1" noProof="0" dirty="0"/>
              <a:t>(</a:t>
            </a:r>
            <a:r>
              <a:rPr lang="nl-BE" b="1" noProof="0" dirty="0" err="1"/>
              <a:t>anonymous</a:t>
            </a:r>
            <a:r>
              <a:rPr lang="nl-BE" b="1" noProof="0" dirty="0"/>
              <a:t>) test</a:t>
            </a:r>
            <a:r>
              <a:rPr lang="nl-BE" noProof="0" dirty="0"/>
              <a:t> </a:t>
            </a:r>
            <a:r>
              <a:rPr lang="nl-BE" noProof="0" dirty="0" err="1"/>
              <a:t>you</a:t>
            </a:r>
            <a:r>
              <a:rPr lang="nl-BE" noProof="0" dirty="0"/>
              <a:t> wil</a:t>
            </a:r>
            <a:r>
              <a:rPr lang="nl-BE" baseline="0" noProof="0" dirty="0"/>
              <a:t> </a:t>
            </a:r>
            <a:r>
              <a:rPr lang="nl-BE" baseline="0" noProof="0" dirty="0" err="1"/>
              <a:t>see</a:t>
            </a:r>
            <a:r>
              <a:rPr lang="nl-BE" noProof="0" dirty="0"/>
              <a:t> </a:t>
            </a:r>
            <a:r>
              <a:rPr lang="nl-BE" b="1" noProof="0" dirty="0"/>
              <a:t>10 e-mails </a:t>
            </a:r>
            <a:r>
              <a:rPr lang="nl-BE" b="0" noProof="0" dirty="0" err="1"/>
              <a:t>which</a:t>
            </a:r>
            <a:r>
              <a:rPr lang="nl-BE" b="0" baseline="0" noProof="0" dirty="0"/>
              <a:t> are sent </a:t>
            </a:r>
            <a:r>
              <a:rPr lang="nl-BE" b="0" baseline="0" noProof="0" dirty="0" err="1"/>
              <a:t>by</a:t>
            </a:r>
            <a:r>
              <a:rPr lang="nl-BE" b="0" baseline="0" noProof="0" dirty="0"/>
              <a:t> real </a:t>
            </a:r>
            <a:r>
              <a:rPr lang="nl-BE" b="0" baseline="0" noProof="0" dirty="0" err="1"/>
              <a:t>enterprises</a:t>
            </a:r>
            <a:r>
              <a:rPr lang="nl-BE" b="0" baseline="0" noProof="0" dirty="0"/>
              <a:t> and </a:t>
            </a:r>
            <a:r>
              <a:rPr lang="nl-BE" b="0" baseline="0" noProof="0" dirty="0" err="1"/>
              <a:t>organisations</a:t>
            </a:r>
            <a:r>
              <a:rPr lang="nl-BE" b="0" baseline="0" noProof="0" dirty="0"/>
              <a:t> and </a:t>
            </a:r>
            <a:r>
              <a:rPr lang="nl-BE" b="0" baseline="0" noProof="0" dirty="0" err="1"/>
              <a:t>by</a:t>
            </a:r>
            <a:r>
              <a:rPr lang="nl-BE" b="0" baseline="0" noProof="0" dirty="0"/>
              <a:t> </a:t>
            </a:r>
            <a:r>
              <a:rPr lang="nl-BE" b="0" baseline="0" noProof="0" dirty="0" err="1"/>
              <a:t>fraudsters</a:t>
            </a:r>
            <a:r>
              <a:rPr lang="nl-BE" noProof="0" dirty="0"/>
              <a:t>. </a:t>
            </a:r>
          </a:p>
          <a:p>
            <a:endParaRPr lang="nl-BE" noProof="0" dirty="0"/>
          </a:p>
          <a:p>
            <a:pPr marL="171450" indent="-171450">
              <a:buFont typeface="Arial"/>
              <a:buChar char="•"/>
            </a:pPr>
            <a:r>
              <a:rPr lang="nl-BE" noProof="0" dirty="0" err="1"/>
              <a:t>Can</a:t>
            </a:r>
            <a:r>
              <a:rPr lang="nl-BE" baseline="0" noProof="0" dirty="0"/>
              <a:t> </a:t>
            </a:r>
            <a:r>
              <a:rPr lang="nl-BE" baseline="0" noProof="0" dirty="0" err="1"/>
              <a:t>you</a:t>
            </a:r>
            <a:r>
              <a:rPr lang="nl-BE" baseline="0" noProof="0" dirty="0"/>
              <a:t> </a:t>
            </a:r>
            <a:r>
              <a:rPr lang="nl-BE" b="1" baseline="0" noProof="0" dirty="0" err="1"/>
              <a:t>unmask</a:t>
            </a:r>
            <a:r>
              <a:rPr lang="nl-BE" baseline="0" noProof="0" dirty="0"/>
              <a:t> the</a:t>
            </a:r>
            <a:r>
              <a:rPr lang="nl-BE" noProof="0" dirty="0"/>
              <a:t> </a:t>
            </a:r>
            <a:r>
              <a:rPr lang="nl-BE" noProof="0" dirty="0" err="1"/>
              <a:t>phishing</a:t>
            </a:r>
            <a:r>
              <a:rPr lang="nl-BE" noProof="0" dirty="0"/>
              <a:t>-e-mails</a:t>
            </a:r>
            <a:r>
              <a:rPr lang="nl-BE" baseline="0" noProof="0" dirty="0"/>
              <a:t>? </a:t>
            </a:r>
          </a:p>
          <a:p>
            <a:pPr marL="171450" marR="0" indent="-171450" algn="l" defTabSz="914400" rtl="0" eaLnBrk="0" fontAlgn="base" latinLnBrk="0" hangingPunct="0">
              <a:lnSpc>
                <a:spcPct val="100000"/>
              </a:lnSpc>
              <a:spcBef>
                <a:spcPct val="30000"/>
              </a:spcBef>
              <a:spcAft>
                <a:spcPct val="0"/>
              </a:spcAft>
              <a:buClrTx/>
              <a:buSzTx/>
              <a:buFont typeface="Arial"/>
              <a:buChar char="•"/>
              <a:tabLst/>
              <a:defRPr/>
            </a:pPr>
            <a:r>
              <a:rPr lang="nl-BE" baseline="0" noProof="0" dirty="0"/>
              <a:t>Challenge </a:t>
            </a:r>
            <a:r>
              <a:rPr lang="nl-BE" baseline="0" noProof="0" dirty="0" err="1"/>
              <a:t>your</a:t>
            </a:r>
            <a:r>
              <a:rPr lang="nl-BE" baseline="0" noProof="0" dirty="0"/>
              <a:t> </a:t>
            </a:r>
            <a:r>
              <a:rPr lang="nl-BE" baseline="0" noProof="0" dirty="0" err="1"/>
              <a:t>colleagues</a:t>
            </a:r>
            <a:r>
              <a:rPr lang="nl-BE" baseline="0" noProof="0" dirty="0"/>
              <a:t>: </a:t>
            </a:r>
            <a:r>
              <a:rPr lang="nl-BE" baseline="0" noProof="0" dirty="0" err="1"/>
              <a:t>who</a:t>
            </a:r>
            <a:r>
              <a:rPr lang="nl-BE" baseline="0" noProof="0" dirty="0"/>
              <a:t> </a:t>
            </a:r>
            <a:r>
              <a:rPr lang="nl-BE" baseline="0" noProof="0" dirty="0" err="1"/>
              <a:t>gets</a:t>
            </a:r>
            <a:r>
              <a:rPr lang="nl-BE" baseline="0" noProof="0" dirty="0"/>
              <a:t> the </a:t>
            </a:r>
            <a:r>
              <a:rPr lang="nl-BE" b="1" baseline="0" noProof="0" dirty="0"/>
              <a:t>best score</a:t>
            </a:r>
            <a:r>
              <a:rPr lang="nl-BE" baseline="0" noProof="0" dirty="0"/>
              <a:t>?</a:t>
            </a:r>
          </a:p>
          <a:p>
            <a:pPr marL="0" marR="0" indent="0" algn="l" defTabSz="914400" rtl="0" eaLnBrk="0" fontAlgn="base" latinLnBrk="0" hangingPunct="0">
              <a:lnSpc>
                <a:spcPct val="100000"/>
              </a:lnSpc>
              <a:spcBef>
                <a:spcPct val="30000"/>
              </a:spcBef>
              <a:spcAft>
                <a:spcPct val="0"/>
              </a:spcAft>
              <a:buClrTx/>
              <a:buSzTx/>
              <a:buFont typeface="Arial"/>
              <a:buNone/>
              <a:tabLst/>
              <a:defRPr/>
            </a:pPr>
            <a:endParaRPr lang="nl-BE" baseline="0" noProof="0" dirty="0"/>
          </a:p>
          <a:p>
            <a:r>
              <a:rPr lang="nl-BE" baseline="0" noProof="0" dirty="0" err="1"/>
              <a:t>You</a:t>
            </a:r>
            <a:r>
              <a:rPr lang="nl-BE" baseline="0" noProof="0" dirty="0"/>
              <a:t> </a:t>
            </a:r>
            <a:r>
              <a:rPr lang="nl-BE" baseline="0" noProof="0" dirty="0" err="1"/>
              <a:t>will</a:t>
            </a:r>
            <a:r>
              <a:rPr lang="nl-BE" baseline="0" noProof="0" dirty="0"/>
              <a:t> </a:t>
            </a:r>
            <a:r>
              <a:rPr lang="nl-BE" baseline="0" noProof="0" dirty="0" err="1"/>
              <a:t>see</a:t>
            </a:r>
            <a:r>
              <a:rPr lang="nl-BE" baseline="0" noProof="0" dirty="0"/>
              <a:t> </a:t>
            </a:r>
            <a:r>
              <a:rPr lang="nl-BE" baseline="0" noProof="0" dirty="0" err="1"/>
              <a:t>that</a:t>
            </a:r>
            <a:r>
              <a:rPr lang="nl-BE" baseline="0" noProof="0" dirty="0"/>
              <a:t> </a:t>
            </a:r>
            <a:r>
              <a:rPr lang="nl-BE" baseline="0" noProof="0" dirty="0" err="1"/>
              <a:t>it</a:t>
            </a:r>
            <a:r>
              <a:rPr lang="nl-BE" baseline="0" noProof="0" dirty="0"/>
              <a:t> is </a:t>
            </a:r>
            <a:r>
              <a:rPr lang="nl-BE" b="1" baseline="0" noProof="0" dirty="0" err="1"/>
              <a:t>not</a:t>
            </a:r>
            <a:r>
              <a:rPr lang="nl-BE" b="1" baseline="0" noProof="0" dirty="0"/>
              <a:t> </a:t>
            </a:r>
            <a:r>
              <a:rPr lang="nl-BE" b="1" baseline="0" noProof="0" dirty="0" err="1"/>
              <a:t>always</a:t>
            </a:r>
            <a:r>
              <a:rPr lang="nl-BE" b="1" baseline="0" noProof="0" dirty="0"/>
              <a:t> easy</a:t>
            </a:r>
            <a:r>
              <a:rPr lang="nl-BE" baseline="0" noProof="0" dirty="0"/>
              <a:t>… .</a:t>
            </a:r>
            <a:r>
              <a:rPr lang="nl-BE" b="0" baseline="0" noProof="0" dirty="0"/>
              <a:t> But no </a:t>
            </a:r>
            <a:r>
              <a:rPr lang="nl-BE" b="0" baseline="0" noProof="0" dirty="0" err="1"/>
              <a:t>panic</a:t>
            </a:r>
            <a:r>
              <a:rPr lang="nl-BE" b="0" baseline="0" noProof="0" dirty="0"/>
              <a:t>, </a:t>
            </a:r>
            <a:r>
              <a:rPr lang="nl-BE" baseline="0" noProof="0" dirty="0" err="1"/>
              <a:t>practice</a:t>
            </a:r>
            <a:r>
              <a:rPr lang="nl-BE" baseline="0" noProof="0" dirty="0"/>
              <a:t> </a:t>
            </a:r>
            <a:r>
              <a:rPr lang="nl-BE" baseline="0" noProof="0" dirty="0" err="1"/>
              <a:t>makes</a:t>
            </a:r>
            <a:r>
              <a:rPr lang="nl-BE" baseline="0" noProof="0" dirty="0"/>
              <a:t> perfect!</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8</a:t>
            </a:fld>
            <a:endParaRPr lang="en-GB"/>
          </a:p>
        </p:txBody>
      </p:sp>
    </p:spTree>
    <p:extLst>
      <p:ext uri="{BB962C8B-B14F-4D97-AF65-F5344CB8AC3E}">
        <p14:creationId xmlns:p14="http://schemas.microsoft.com/office/powerpoint/2010/main" val="18746599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nl-BE" b="1" noProof="0" dirty="0" err="1"/>
              <a:t>Demask</a:t>
            </a:r>
            <a:r>
              <a:rPr lang="nl-BE" b="1" baseline="0" noProof="0" dirty="0"/>
              <a:t> a</a:t>
            </a:r>
            <a:r>
              <a:rPr lang="nl-BE" b="1" noProof="0" dirty="0"/>
              <a:t> </a:t>
            </a:r>
            <a:r>
              <a:rPr lang="nl-BE" b="1" noProof="0" dirty="0" err="1"/>
              <a:t>phishing</a:t>
            </a:r>
            <a:r>
              <a:rPr lang="nl-BE" b="1" baseline="0" noProof="0" dirty="0"/>
              <a:t> </a:t>
            </a:r>
            <a:r>
              <a:rPr lang="nl-BE" b="1" noProof="0" dirty="0"/>
              <a:t>e-mail</a:t>
            </a:r>
          </a:p>
          <a:p>
            <a:pPr marL="171450" marR="0" indent="-171450" algn="l" defTabSz="914400" rtl="0" eaLnBrk="0" fontAlgn="base" latinLnBrk="0" hangingPunct="0">
              <a:lnSpc>
                <a:spcPct val="100000"/>
              </a:lnSpc>
              <a:spcBef>
                <a:spcPct val="30000"/>
              </a:spcBef>
              <a:spcAft>
                <a:spcPct val="0"/>
              </a:spcAft>
              <a:buClrTx/>
              <a:buSzTx/>
              <a:buFont typeface="Arial"/>
              <a:buChar char="•"/>
              <a:tabLst/>
              <a:defRPr/>
            </a:pPr>
            <a:r>
              <a:rPr lang="nl-BE" b="0" baseline="0" noProof="0" dirty="0" err="1">
                <a:solidFill>
                  <a:schemeClr val="tx1"/>
                </a:solidFill>
              </a:rPr>
              <a:t>There</a:t>
            </a:r>
            <a:r>
              <a:rPr lang="nl-BE" b="0" baseline="0" noProof="0" dirty="0">
                <a:solidFill>
                  <a:schemeClr val="tx1"/>
                </a:solidFill>
              </a:rPr>
              <a:t> is </a:t>
            </a:r>
            <a:r>
              <a:rPr lang="nl-BE" b="1" baseline="0" noProof="0" dirty="0">
                <a:solidFill>
                  <a:schemeClr val="tx1"/>
                </a:solidFill>
              </a:rPr>
              <a:t>no </a:t>
            </a:r>
            <a:r>
              <a:rPr lang="nl-BE" b="1" baseline="0" noProof="0" dirty="0" err="1">
                <a:solidFill>
                  <a:schemeClr val="tx1"/>
                </a:solidFill>
              </a:rPr>
              <a:t>reason</a:t>
            </a:r>
            <a:r>
              <a:rPr lang="nl-BE" b="0" baseline="0" noProof="0" dirty="0">
                <a:solidFill>
                  <a:schemeClr val="tx1"/>
                </a:solidFill>
              </a:rPr>
              <a:t> </a:t>
            </a:r>
            <a:r>
              <a:rPr lang="nl-BE" b="0" baseline="0" noProof="0" dirty="0" err="1">
                <a:solidFill>
                  <a:schemeClr val="tx1"/>
                </a:solidFill>
              </a:rPr>
              <a:t>why</a:t>
            </a:r>
            <a:r>
              <a:rPr lang="nl-BE" b="0" baseline="0" noProof="0" dirty="0">
                <a:solidFill>
                  <a:schemeClr val="tx1"/>
                </a:solidFill>
              </a:rPr>
              <a:t> </a:t>
            </a:r>
            <a:r>
              <a:rPr lang="nl-BE" b="0" baseline="0" noProof="0" dirty="0" err="1">
                <a:solidFill>
                  <a:schemeClr val="tx1"/>
                </a:solidFill>
              </a:rPr>
              <a:t>you</a:t>
            </a:r>
            <a:r>
              <a:rPr lang="nl-BE" b="0" baseline="0" noProof="0" dirty="0">
                <a:solidFill>
                  <a:schemeClr val="tx1"/>
                </a:solidFill>
              </a:rPr>
              <a:t> </a:t>
            </a:r>
            <a:r>
              <a:rPr lang="nl-BE" b="0" baseline="0" noProof="0" dirty="0" err="1">
                <a:solidFill>
                  <a:schemeClr val="tx1"/>
                </a:solidFill>
              </a:rPr>
              <a:t>should</a:t>
            </a:r>
            <a:r>
              <a:rPr lang="nl-BE" b="0" baseline="0" noProof="0" dirty="0">
                <a:solidFill>
                  <a:schemeClr val="tx1"/>
                </a:solidFill>
              </a:rPr>
              <a:t> </a:t>
            </a:r>
            <a:r>
              <a:rPr lang="nl-BE" b="0" baseline="0" noProof="0" dirty="0" err="1">
                <a:solidFill>
                  <a:schemeClr val="tx1"/>
                </a:solidFill>
              </a:rPr>
              <a:t>receive</a:t>
            </a:r>
            <a:r>
              <a:rPr lang="nl-BE" b="0" baseline="0" noProof="0" dirty="0">
                <a:solidFill>
                  <a:schemeClr val="tx1"/>
                </a:solidFill>
              </a:rPr>
              <a:t> </a:t>
            </a:r>
            <a:r>
              <a:rPr lang="nl-BE" b="0" baseline="0" noProof="0" dirty="0" err="1">
                <a:solidFill>
                  <a:schemeClr val="tx1"/>
                </a:solidFill>
              </a:rPr>
              <a:t>this</a:t>
            </a:r>
            <a:r>
              <a:rPr lang="nl-BE" b="0" baseline="0" noProof="0" dirty="0">
                <a:solidFill>
                  <a:schemeClr val="tx1"/>
                </a:solidFill>
              </a:rPr>
              <a:t> </a:t>
            </a:r>
            <a:r>
              <a:rPr lang="nl-BE" b="0" baseline="0" noProof="0" dirty="0" err="1">
                <a:solidFill>
                  <a:schemeClr val="tx1"/>
                </a:solidFill>
              </a:rPr>
              <a:t>message</a:t>
            </a:r>
            <a:r>
              <a:rPr lang="nl-BE" b="0" baseline="0" noProof="0" dirty="0">
                <a:solidFill>
                  <a:schemeClr val="tx1"/>
                </a:solidFill>
              </a:rPr>
              <a:t>.</a:t>
            </a:r>
            <a:endParaRPr lang="nl-BE" noProof="0" dirty="0"/>
          </a:p>
          <a:p>
            <a:pPr marL="171450" indent="-171450">
              <a:buFont typeface="Arial"/>
              <a:buChar char="•"/>
            </a:pPr>
            <a:r>
              <a:rPr lang="nl-BE" noProof="0" dirty="0"/>
              <a:t>The</a:t>
            </a:r>
            <a:r>
              <a:rPr lang="nl-BE" baseline="0" noProof="0" dirty="0"/>
              <a:t> subject of the e-mail is </a:t>
            </a:r>
            <a:r>
              <a:rPr lang="nl-BE" b="1" noProof="0" dirty="0"/>
              <a:t>vague</a:t>
            </a:r>
            <a:r>
              <a:rPr lang="nl-BE" noProof="0" dirty="0"/>
              <a:t>, </a:t>
            </a:r>
            <a:r>
              <a:rPr lang="nl-BE" noProof="0" dirty="0" err="1"/>
              <a:t>you</a:t>
            </a:r>
            <a:r>
              <a:rPr lang="nl-BE" noProof="0" dirty="0"/>
              <a:t> </a:t>
            </a:r>
            <a:r>
              <a:rPr lang="nl-BE" noProof="0" dirty="0" err="1"/>
              <a:t>don’t</a:t>
            </a:r>
            <a:r>
              <a:rPr lang="nl-BE" noProof="0" dirty="0"/>
              <a:t> get the context.</a:t>
            </a:r>
          </a:p>
          <a:p>
            <a:pPr marL="171450" indent="-171450">
              <a:buFont typeface="Arial"/>
              <a:buChar char="•"/>
            </a:pPr>
            <a:r>
              <a:rPr lang="nl-BE" noProof="0" dirty="0"/>
              <a:t>Got </a:t>
            </a:r>
            <a:r>
              <a:rPr lang="nl-BE" noProof="0" dirty="0" err="1"/>
              <a:t>into</a:t>
            </a:r>
            <a:r>
              <a:rPr lang="nl-BE" noProof="0" dirty="0"/>
              <a:t> </a:t>
            </a:r>
            <a:r>
              <a:rPr lang="nl-BE" noProof="0" dirty="0" err="1"/>
              <a:t>your</a:t>
            </a:r>
            <a:r>
              <a:rPr lang="nl-BE" noProof="0" dirty="0"/>
              <a:t> </a:t>
            </a:r>
            <a:r>
              <a:rPr lang="nl-BE" b="1" noProof="0" dirty="0"/>
              <a:t>spam</a:t>
            </a:r>
            <a:r>
              <a:rPr lang="nl-BE" b="0" baseline="0" noProof="0" dirty="0"/>
              <a:t> folder.</a:t>
            </a:r>
            <a:endParaRPr lang="nl-BE" noProof="0" dirty="0"/>
          </a:p>
          <a:p>
            <a:pPr marL="171450" indent="-171450">
              <a:buFont typeface="Arial"/>
              <a:buChar char="•"/>
            </a:pPr>
            <a:r>
              <a:rPr lang="nl-BE" noProof="0" dirty="0"/>
              <a:t>The tone is </a:t>
            </a:r>
            <a:r>
              <a:rPr lang="nl-BE" b="1" noProof="0" dirty="0"/>
              <a:t>alarming, </a:t>
            </a:r>
            <a:r>
              <a:rPr lang="nl-BE" b="0" noProof="0" dirty="0"/>
              <a:t>threatening</a:t>
            </a:r>
            <a:r>
              <a:rPr lang="nl-BE" b="0" baseline="0" noProof="0" dirty="0"/>
              <a:t> or intriguing</a:t>
            </a:r>
            <a:r>
              <a:rPr lang="nl-BE" noProof="0" dirty="0"/>
              <a:t>.</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pPr>
                <a:defRPr/>
              </a:pPr>
              <a:t>9</a:t>
            </a:fld>
            <a:endParaRPr lang="en-GB"/>
          </a:p>
        </p:txBody>
      </p:sp>
    </p:spTree>
    <p:extLst>
      <p:ext uri="{BB962C8B-B14F-4D97-AF65-F5344CB8AC3E}">
        <p14:creationId xmlns:p14="http://schemas.microsoft.com/office/powerpoint/2010/main" val="263205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0" name="Espace réservé du texte 9"/>
          <p:cNvSpPr>
            <a:spLocks noGrp="1"/>
          </p:cNvSpPr>
          <p:nvPr>
            <p:ph type="body" sz="quarter" idx="13" hasCustomPrompt="1"/>
          </p:nvPr>
        </p:nvSpPr>
        <p:spPr>
          <a:xfrm>
            <a:off x="3416300" y="3271838"/>
            <a:ext cx="4476750" cy="2151062"/>
          </a:xfrm>
        </p:spPr>
        <p:txBody>
          <a:bodyPr/>
          <a:lstStyle>
            <a:lvl1pPr marL="0" indent="0">
              <a:buFontTx/>
              <a:buNone/>
              <a:defRPr sz="2400" b="1" i="0" baseline="0">
                <a:solidFill>
                  <a:srgbClr val="1BB7D5"/>
                </a:solidFill>
                <a:latin typeface="Avenir Heavy" charset="0"/>
                <a:ea typeface="Avenir Heavy" charset="0"/>
                <a:cs typeface="Avenir Heavy" charset="0"/>
              </a:defRPr>
            </a:lvl1pPr>
          </a:lstStyle>
          <a:p>
            <a:pPr lvl="0"/>
            <a:r>
              <a:rPr lang="fr-FR" dirty="0"/>
              <a:t>CLICK TO EDIT MASTER TITLE STYLE</a:t>
            </a:r>
          </a:p>
        </p:txBody>
      </p:sp>
      <p:sp>
        <p:nvSpPr>
          <p:cNvPr id="14" name="Espace réservé du texte 13"/>
          <p:cNvSpPr>
            <a:spLocks noGrp="1"/>
          </p:cNvSpPr>
          <p:nvPr>
            <p:ph type="body" sz="quarter" idx="14" hasCustomPrompt="1"/>
          </p:nvPr>
        </p:nvSpPr>
        <p:spPr>
          <a:xfrm>
            <a:off x="3416300" y="5599889"/>
            <a:ext cx="4796757" cy="898274"/>
          </a:xfrm>
        </p:spPr>
        <p:txBody>
          <a:bodyPr/>
          <a:lstStyle>
            <a:lvl1pPr marL="0" indent="0" eaLnBrk="1" hangingPunct="1">
              <a:spcBef>
                <a:spcPct val="0"/>
              </a:spcBef>
              <a:buFontTx/>
              <a:buNone/>
              <a:defRPr sz="1400">
                <a:solidFill>
                  <a:srgbClr val="E22567"/>
                </a:solidFill>
              </a:defRPr>
            </a:lvl1pPr>
          </a:lstStyle>
          <a:p>
            <a:pPr eaLnBrk="1" hangingPunct="1">
              <a:spcBef>
                <a:spcPct val="0"/>
              </a:spcBef>
              <a:buFontTx/>
              <a:buNone/>
            </a:pPr>
            <a:r>
              <a:rPr lang="en-US" altLang="en-US" sz="1400" dirty="0">
                <a:solidFill>
                  <a:srgbClr val="E22567"/>
                </a:solidFill>
                <a:latin typeface="Avenir Book" charset="0"/>
              </a:rPr>
              <a:t>City I date month year</a:t>
            </a:r>
          </a:p>
        </p:txBody>
      </p:sp>
    </p:spTree>
    <p:extLst>
      <p:ext uri="{BB962C8B-B14F-4D97-AF65-F5344CB8AC3E}">
        <p14:creationId xmlns:p14="http://schemas.microsoft.com/office/powerpoint/2010/main" val="1872502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nl-BE"/>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BE"/>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C2AD97F-BA35-4E4B-962E-AD287A58D4F4}" type="slidenum">
              <a:rPr lang="en-US" altLang="en-US"/>
              <a:pPr>
                <a:defRPr/>
              </a:pPr>
              <a:t>‹#›</a:t>
            </a:fld>
            <a:endParaRPr lang="en-US" altLang="en-US"/>
          </a:p>
        </p:txBody>
      </p:sp>
    </p:spTree>
    <p:extLst>
      <p:ext uri="{BB962C8B-B14F-4D97-AF65-F5344CB8AC3E}">
        <p14:creationId xmlns:p14="http://schemas.microsoft.com/office/powerpoint/2010/main" val="353635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CDB207-49D2-1146-A396-09B36D99F009}" type="slidenum">
              <a:rPr lang="en-US" altLang="en-US"/>
              <a:pPr>
                <a:defRPr/>
              </a:pPr>
              <a:t>‹#›</a:t>
            </a:fld>
            <a:endParaRPr lang="en-US" altLang="en-US"/>
          </a:p>
        </p:txBody>
      </p:sp>
    </p:spTree>
    <p:extLst>
      <p:ext uri="{BB962C8B-B14F-4D97-AF65-F5344CB8AC3E}">
        <p14:creationId xmlns:p14="http://schemas.microsoft.com/office/powerpoint/2010/main" val="1465286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Content with Caption">
    <p:spTree>
      <p:nvGrpSpPr>
        <p:cNvPr id="1" name=""/>
        <p:cNvGrpSpPr/>
        <p:nvPr/>
      </p:nvGrpSpPr>
      <p:grpSpPr>
        <a:xfrm>
          <a:off x="0" y="0"/>
          <a:ext cx="0" cy="0"/>
          <a:chOff x="0" y="0"/>
          <a:chExt cx="0" cy="0"/>
        </a:xfrm>
      </p:grpSpPr>
      <p:sp>
        <p:nvSpPr>
          <p:cNvPr id="32" name="Shape 32"/>
          <p:cNvSpPr>
            <a:spLocks noGrp="1"/>
          </p:cNvSpPr>
          <p:nvPr>
            <p:ph type="title"/>
          </p:nvPr>
        </p:nvSpPr>
        <p:spPr>
          <a:xfrm>
            <a:off x="457201" y="1"/>
            <a:ext cx="3008314" cy="1435100"/>
          </a:xfrm>
          <a:prstGeom prst="rect">
            <a:avLst/>
          </a:prstGeom>
        </p:spPr>
        <p:txBody>
          <a:bodyPr anchor="b"/>
          <a:lstStyle>
            <a:lvl1pPr algn="l">
              <a:defRPr sz="2000" b="1"/>
            </a:lvl1pPr>
          </a:lstStyle>
          <a:p>
            <a:pPr lvl="0"/>
            <a:r>
              <a:t>Click to edit Master title style</a:t>
            </a:r>
          </a:p>
        </p:txBody>
      </p:sp>
      <p:sp>
        <p:nvSpPr>
          <p:cNvPr id="33" name="Shape 33"/>
          <p:cNvSpPr>
            <a:spLocks noGrp="1"/>
          </p:cNvSpPr>
          <p:nvPr>
            <p:ph type="body" idx="1"/>
          </p:nvPr>
        </p:nvSpPr>
        <p:spPr>
          <a:xfrm>
            <a:off x="3575050" y="273051"/>
            <a:ext cx="5111750" cy="6584951"/>
          </a:xfrm>
          <a:prstGeom prst="rect">
            <a:avLst/>
          </a:prstGeo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4" name="Shape 34"/>
          <p:cNvSpPr>
            <a:spLocks noGrp="1"/>
          </p:cNvSpPr>
          <p:nvPr>
            <p:ph type="sldNum" sz="quarter" idx="10"/>
          </p:nvPr>
        </p:nvSpPr>
        <p:spPr>
          <a:ln w="12700">
            <a:miter lim="400000"/>
          </a:ln>
        </p:spPr>
        <p:txBody>
          <a:bodyPr/>
          <a:lstStyle>
            <a:lvl1pPr eaLnBrk="0" hangingPunct="0">
              <a:defRPr>
                <a:latin typeface="Proximus" panose="00000500000000000000" pitchFamily="2" charset="0"/>
                <a:cs typeface="Arial" panose="020B0604020202020204" pitchFamily="34" charset="0"/>
              </a:defRPr>
            </a:lvl1pPr>
          </a:lstStyle>
          <a:p>
            <a:pPr>
              <a:defRPr/>
            </a:pPr>
            <a:fld id="{10B56A63-36DC-C742-8D71-213ED9C15D25}" type="slidenum">
              <a:rPr/>
              <a:pPr>
                <a:defRPr/>
              </a:pPr>
              <a:t>‹#›</a:t>
            </a:fld>
            <a:endParaRPr/>
          </a:p>
        </p:txBody>
      </p:sp>
    </p:spTree>
    <p:extLst>
      <p:ext uri="{BB962C8B-B14F-4D97-AF65-F5344CB8AC3E}">
        <p14:creationId xmlns:p14="http://schemas.microsoft.com/office/powerpoint/2010/main" val="892364921"/>
      </p:ext>
    </p:extLst>
  </p:cSld>
  <p:clrMapOvr>
    <a:masterClrMapping/>
  </p:clrMapOvr>
  <p:transition xmlns:p14="http://schemas.microsoft.com/office/powerpoint/2010/mai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xt Content Slide 2">
    <p:spTree>
      <p:nvGrpSpPr>
        <p:cNvPr id="1" name=""/>
        <p:cNvGrpSpPr/>
        <p:nvPr/>
      </p:nvGrpSpPr>
      <p:grpSpPr>
        <a:xfrm>
          <a:off x="0" y="0"/>
          <a:ext cx="0" cy="0"/>
          <a:chOff x="0" y="0"/>
          <a:chExt cx="0" cy="0"/>
        </a:xfrm>
      </p:grpSpPr>
      <p:sp>
        <p:nvSpPr>
          <p:cNvPr id="9" name="Text Placeholder 2"/>
          <p:cNvSpPr>
            <a:spLocks noGrp="1"/>
          </p:cNvSpPr>
          <p:nvPr>
            <p:ph idx="1"/>
          </p:nvPr>
        </p:nvSpPr>
        <p:spPr bwMode="gray">
          <a:xfrm>
            <a:off x="634183" y="1278386"/>
            <a:ext cx="7866881" cy="4922391"/>
          </a:xfrm>
          <a:prstGeom prst="rect">
            <a:avLst/>
          </a:prstGeom>
        </p:spPr>
        <p:txBody>
          <a:bodyPr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2" name="Title 1"/>
          <p:cNvSpPr>
            <a:spLocks noGrp="1"/>
          </p:cNvSpPr>
          <p:nvPr>
            <p:ph type="title"/>
          </p:nvPr>
        </p:nvSpPr>
        <p:spPr/>
        <p:txBody>
          <a:bodyPr/>
          <a:lstStyle/>
          <a:p>
            <a:r>
              <a:rPr lang="en-US" noProof="0"/>
              <a:t>Click to edit Master title style</a:t>
            </a:r>
            <a:endParaRPr lang="en-GB" noProof="0" dirty="0"/>
          </a:p>
        </p:txBody>
      </p:sp>
      <p:sp>
        <p:nvSpPr>
          <p:cNvPr id="4" name="Slide Number Placeholder 4"/>
          <p:cNvSpPr>
            <a:spLocks noGrp="1"/>
          </p:cNvSpPr>
          <p:nvPr>
            <p:ph type="sldNum" sz="quarter" idx="10"/>
          </p:nvPr>
        </p:nvSpPr>
        <p:spPr/>
        <p:txBody>
          <a:bodyPr/>
          <a:lstStyle>
            <a:lvl1pPr>
              <a:defRPr/>
            </a:lvl1pPr>
          </a:lstStyle>
          <a:p>
            <a:pPr>
              <a:defRPr/>
            </a:pPr>
            <a:fld id="{325AD809-C46C-4149-AD7E-E30836F9AC28}" type="slidenum">
              <a:rPr lang="en-GB"/>
              <a:pPr>
                <a:defRPr/>
              </a:pPr>
              <a:t>‹#›</a:t>
            </a:fld>
            <a:endParaRPr lang="en-GB" dirty="0"/>
          </a:p>
        </p:txBody>
      </p:sp>
    </p:spTree>
    <p:extLst>
      <p:ext uri="{BB962C8B-B14F-4D97-AF65-F5344CB8AC3E}">
        <p14:creationId xmlns:p14="http://schemas.microsoft.com/office/powerpoint/2010/main" val="20989202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Object - Networking">
    <p:spTree>
      <p:nvGrpSpPr>
        <p:cNvPr id="1" name=""/>
        <p:cNvGrpSpPr/>
        <p:nvPr/>
      </p:nvGrpSpPr>
      <p:grpSpPr>
        <a:xfrm>
          <a:off x="0" y="0"/>
          <a:ext cx="0" cy="0"/>
          <a:chOff x="0" y="0"/>
          <a:chExt cx="0" cy="0"/>
        </a:xfrm>
      </p:grpSpPr>
      <p:sp>
        <p:nvSpPr>
          <p:cNvPr id="8" name="Content Placeholder 5"/>
          <p:cNvSpPr>
            <a:spLocks noGrp="1"/>
          </p:cNvSpPr>
          <p:nvPr>
            <p:ph sz="quarter" idx="4"/>
          </p:nvPr>
        </p:nvSpPr>
        <p:spPr>
          <a:xfrm>
            <a:off x="611716" y="2069439"/>
            <a:ext cx="7888288" cy="4162559"/>
          </a:xfrm>
          <a:prstGeom prst="rect">
            <a:avLst/>
          </a:prstGeom>
        </p:spPr>
        <p:txBody>
          <a:bodyPr/>
          <a:lstStyle>
            <a:lvl1pPr marL="0" indent="0">
              <a:buNone/>
              <a:defRPr/>
            </a:lvl1pPr>
          </a:lstStyle>
          <a:p>
            <a:pPr lvl="0"/>
            <a:endParaRPr lang="nl-BE" dirty="0"/>
          </a:p>
        </p:txBody>
      </p:sp>
      <p:sp>
        <p:nvSpPr>
          <p:cNvPr id="4" name="Title 1"/>
          <p:cNvSpPr>
            <a:spLocks noGrp="1"/>
          </p:cNvSpPr>
          <p:nvPr>
            <p:ph type="title"/>
          </p:nvPr>
        </p:nvSpPr>
        <p:spPr bwMode="white">
          <a:xfrm>
            <a:off x="374574" y="429658"/>
            <a:ext cx="5651653" cy="1498294"/>
          </a:xfrm>
          <a:prstGeom prst="rect">
            <a:avLst/>
          </a:prstGeom>
        </p:spPr>
        <p:txBody>
          <a:bodyPr>
            <a:normAutofit/>
          </a:bodyPr>
          <a:lstStyle>
            <a:lvl1pPr>
              <a:defRPr sz="4000">
                <a:solidFill>
                  <a:schemeClr val="bg1"/>
                </a:solidFill>
                <a:latin typeface="+mn-lt"/>
              </a:defRPr>
            </a:lvl1pPr>
          </a:lstStyle>
          <a:p>
            <a:r>
              <a:rPr lang="en-US" dirty="0"/>
              <a:t>Click to edit Master title style</a:t>
            </a:r>
            <a:endParaRPr lang="nl-BE" dirty="0"/>
          </a:p>
        </p:txBody>
      </p:sp>
      <p:sp>
        <p:nvSpPr>
          <p:cNvPr id="5" name="Slide Number Placeholder 3"/>
          <p:cNvSpPr>
            <a:spLocks noGrp="1"/>
          </p:cNvSpPr>
          <p:nvPr>
            <p:ph type="sldNum" sz="quarter" idx="10"/>
          </p:nvPr>
        </p:nvSpPr>
        <p:spPr>
          <a:xfrm>
            <a:off x="7075488" y="6488113"/>
            <a:ext cx="2057400" cy="365125"/>
          </a:xfrm>
        </p:spPr>
        <p:txBody>
          <a:bodyPr/>
          <a:lstStyle>
            <a:lvl1pPr algn="r">
              <a:defRPr sz="1200">
                <a:solidFill>
                  <a:srgbClr val="797979"/>
                </a:solidFill>
              </a:defRPr>
            </a:lvl1pPr>
          </a:lstStyle>
          <a:p>
            <a:pPr>
              <a:defRPr/>
            </a:pPr>
            <a:fld id="{393DD872-903F-EC4A-8058-1EFEED8DD1CA}" type="slidenum">
              <a:rPr lang="nl-BE"/>
              <a:pPr>
                <a:defRPr/>
              </a:pPr>
              <a:t>‹#›</a:t>
            </a:fld>
            <a:endParaRPr lang="nl-BE" dirty="0"/>
          </a:p>
        </p:txBody>
      </p:sp>
    </p:spTree>
    <p:extLst>
      <p:ext uri="{BB962C8B-B14F-4D97-AF65-F5344CB8AC3E}">
        <p14:creationId xmlns:p14="http://schemas.microsoft.com/office/powerpoint/2010/main" val="19861889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ullet list - Networking">
    <p:spTree>
      <p:nvGrpSpPr>
        <p:cNvPr id="1" name=""/>
        <p:cNvGrpSpPr/>
        <p:nvPr/>
      </p:nvGrpSpPr>
      <p:grpSpPr>
        <a:xfrm>
          <a:off x="0" y="0"/>
          <a:ext cx="0" cy="0"/>
          <a:chOff x="0" y="0"/>
          <a:chExt cx="0" cy="0"/>
        </a:xfrm>
      </p:grpSpPr>
      <p:sp>
        <p:nvSpPr>
          <p:cNvPr id="8" name="Content Placeholder 2"/>
          <p:cNvSpPr>
            <a:spLocks noGrp="1"/>
          </p:cNvSpPr>
          <p:nvPr>
            <p:ph idx="1"/>
          </p:nvPr>
        </p:nvSpPr>
        <p:spPr>
          <a:xfrm>
            <a:off x="628650" y="2108199"/>
            <a:ext cx="7886700" cy="4250268"/>
          </a:xfrm>
          <a:prstGeom prst="rect">
            <a:avLst/>
          </a:prstGeom>
        </p:spPr>
        <p:txBody>
          <a:bodyPr/>
          <a:lstStyle>
            <a:lvl1pPr>
              <a:defRPr>
                <a:solidFill>
                  <a:srgbClr val="797979"/>
                </a:solidFill>
              </a:defRPr>
            </a:lvl1pPr>
            <a:lvl2pPr>
              <a:defRPr>
                <a:solidFill>
                  <a:srgbClr val="797979"/>
                </a:solidFill>
              </a:defRPr>
            </a:lvl2pPr>
            <a:lvl3pPr>
              <a:defRPr>
                <a:solidFill>
                  <a:srgbClr val="797979"/>
                </a:solidFill>
              </a:defRPr>
            </a:lvl3pPr>
            <a:lvl4pPr>
              <a:defRPr>
                <a:solidFill>
                  <a:srgbClr val="797979"/>
                </a:solidFill>
              </a:defRPr>
            </a:lvl4pPr>
            <a:lvl5pPr>
              <a:defRPr>
                <a:solidFill>
                  <a:srgbClr val="797979"/>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p:txBody>
      </p:sp>
      <p:sp>
        <p:nvSpPr>
          <p:cNvPr id="4" name="Title 1"/>
          <p:cNvSpPr>
            <a:spLocks noGrp="1"/>
          </p:cNvSpPr>
          <p:nvPr>
            <p:ph type="title"/>
          </p:nvPr>
        </p:nvSpPr>
        <p:spPr bwMode="white">
          <a:xfrm>
            <a:off x="374574" y="429658"/>
            <a:ext cx="5651653" cy="1498294"/>
          </a:xfrm>
          <a:prstGeom prst="rect">
            <a:avLst/>
          </a:prstGeom>
        </p:spPr>
        <p:txBody>
          <a:bodyPr>
            <a:normAutofit/>
          </a:bodyPr>
          <a:lstStyle>
            <a:lvl1pPr>
              <a:defRPr sz="4000">
                <a:solidFill>
                  <a:schemeClr val="bg1"/>
                </a:solidFill>
                <a:latin typeface="+mn-lt"/>
              </a:defRPr>
            </a:lvl1pPr>
          </a:lstStyle>
          <a:p>
            <a:r>
              <a:rPr lang="en-US" dirty="0"/>
              <a:t>Click to edit Master title style</a:t>
            </a:r>
            <a:endParaRPr lang="nl-BE" dirty="0"/>
          </a:p>
        </p:txBody>
      </p:sp>
      <p:sp>
        <p:nvSpPr>
          <p:cNvPr id="5" name="Slide Number Placeholder 3"/>
          <p:cNvSpPr>
            <a:spLocks noGrp="1"/>
          </p:cNvSpPr>
          <p:nvPr>
            <p:ph type="sldNum" sz="quarter" idx="10"/>
          </p:nvPr>
        </p:nvSpPr>
        <p:spPr>
          <a:xfrm>
            <a:off x="7075488" y="6488113"/>
            <a:ext cx="2057400" cy="365125"/>
          </a:xfrm>
        </p:spPr>
        <p:txBody>
          <a:bodyPr/>
          <a:lstStyle>
            <a:lvl1pPr algn="r">
              <a:defRPr sz="1200">
                <a:solidFill>
                  <a:srgbClr val="797979"/>
                </a:solidFill>
              </a:defRPr>
            </a:lvl1pPr>
          </a:lstStyle>
          <a:p>
            <a:pPr>
              <a:defRPr/>
            </a:pPr>
            <a:fld id="{CE60D206-FE11-B642-863C-08517D669CB5}" type="slidenum">
              <a:rPr lang="nl-BE"/>
              <a:pPr>
                <a:defRPr/>
              </a:pPr>
              <a:t>‹#›</a:t>
            </a:fld>
            <a:endParaRPr lang="nl-BE" dirty="0"/>
          </a:p>
        </p:txBody>
      </p:sp>
    </p:spTree>
    <p:extLst>
      <p:ext uri="{BB962C8B-B14F-4D97-AF65-F5344CB8AC3E}">
        <p14:creationId xmlns:p14="http://schemas.microsoft.com/office/powerpoint/2010/main" val="1391033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10" name="Espace réservé du texte 9"/>
          <p:cNvSpPr>
            <a:spLocks noGrp="1"/>
          </p:cNvSpPr>
          <p:nvPr>
            <p:ph type="body" sz="quarter" idx="13" hasCustomPrompt="1"/>
          </p:nvPr>
        </p:nvSpPr>
        <p:spPr>
          <a:xfrm>
            <a:off x="3416300" y="3455938"/>
            <a:ext cx="4476750" cy="1966961"/>
          </a:xfrm>
        </p:spPr>
        <p:txBody>
          <a:bodyPr/>
          <a:lstStyle>
            <a:lvl1pPr marL="0" indent="0">
              <a:buFontTx/>
              <a:buNone/>
              <a:defRPr sz="2400" b="1" i="0" baseline="0">
                <a:solidFill>
                  <a:srgbClr val="EB5C4E"/>
                </a:solidFill>
                <a:latin typeface="Avenir Heavy" charset="0"/>
                <a:ea typeface="Avenir Heavy" charset="0"/>
                <a:cs typeface="Avenir Heavy" charset="0"/>
              </a:defRPr>
            </a:lvl1pPr>
          </a:lstStyle>
          <a:p>
            <a:pPr lvl="0"/>
            <a:r>
              <a:rPr lang="fr-FR" dirty="0"/>
              <a:t>CLICK TO EDIT MASTER TITLE STYLE</a:t>
            </a:r>
          </a:p>
        </p:txBody>
      </p:sp>
      <p:sp>
        <p:nvSpPr>
          <p:cNvPr id="14" name="Espace réservé du texte 13"/>
          <p:cNvSpPr>
            <a:spLocks noGrp="1"/>
          </p:cNvSpPr>
          <p:nvPr>
            <p:ph type="body" sz="quarter" idx="14" hasCustomPrompt="1"/>
          </p:nvPr>
        </p:nvSpPr>
        <p:spPr>
          <a:xfrm>
            <a:off x="3416300" y="5599889"/>
            <a:ext cx="4796757" cy="898274"/>
          </a:xfrm>
        </p:spPr>
        <p:txBody>
          <a:bodyPr/>
          <a:lstStyle>
            <a:lvl1pPr marL="0" indent="0" eaLnBrk="1" hangingPunct="1">
              <a:spcBef>
                <a:spcPct val="0"/>
              </a:spcBef>
              <a:buFontTx/>
              <a:buNone/>
              <a:defRPr sz="1400">
                <a:solidFill>
                  <a:srgbClr val="404040"/>
                </a:solidFill>
              </a:defRPr>
            </a:lvl1pPr>
          </a:lstStyle>
          <a:p>
            <a:pPr eaLnBrk="1" hangingPunct="1">
              <a:spcBef>
                <a:spcPct val="0"/>
              </a:spcBef>
              <a:buFontTx/>
              <a:buNone/>
            </a:pPr>
            <a:r>
              <a:rPr lang="en-US" altLang="en-US" sz="1400" dirty="0">
                <a:solidFill>
                  <a:srgbClr val="E22567"/>
                </a:solidFill>
                <a:latin typeface="Avenir Book" charset="0"/>
              </a:rPr>
              <a:t>City I date month year</a:t>
            </a:r>
          </a:p>
        </p:txBody>
      </p:sp>
      <p:sp>
        <p:nvSpPr>
          <p:cNvPr id="5" name="Espace réservé pour une image  6"/>
          <p:cNvSpPr>
            <a:spLocks noGrp="1"/>
          </p:cNvSpPr>
          <p:nvPr>
            <p:ph type="pic" sz="quarter" idx="15" hasCustomPrompt="1"/>
          </p:nvPr>
        </p:nvSpPr>
        <p:spPr>
          <a:xfrm>
            <a:off x="3416300" y="1385455"/>
            <a:ext cx="1471229" cy="1300907"/>
          </a:xfrm>
        </p:spPr>
        <p:txBody>
          <a:bodyPr/>
          <a:lstStyle>
            <a:lvl1pPr marL="342900" marR="0" indent="-342900" algn="l" defTabSz="457200" rtl="0" eaLnBrk="0" fontAlgn="base" latinLnBrk="0" hangingPunct="0">
              <a:lnSpc>
                <a:spcPct val="100000"/>
              </a:lnSpc>
              <a:spcBef>
                <a:spcPct val="20000"/>
              </a:spcBef>
              <a:spcAft>
                <a:spcPct val="0"/>
              </a:spcAft>
              <a:buClrTx/>
              <a:buSzTx/>
              <a:buFont typeface="Arial" charset="0"/>
              <a:buNone/>
              <a:tabLst/>
              <a:defRPr sz="1400" b="0" i="1" baseline="0">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r>
              <a:rPr lang="fr-FR" dirty="0"/>
              <a:t>Put </a:t>
            </a:r>
            <a:r>
              <a:rPr lang="fr-FR" dirty="0" err="1"/>
              <a:t>here</a:t>
            </a:r>
            <a:r>
              <a:rPr lang="fr-FR" dirty="0"/>
              <a:t>  the logo of </a:t>
            </a:r>
            <a:r>
              <a:rPr lang="fr-FR" dirty="0" err="1"/>
              <a:t>your</a:t>
            </a:r>
            <a:r>
              <a:rPr lang="fr-FR" dirty="0"/>
              <a:t> organisation</a:t>
            </a:r>
          </a:p>
        </p:txBody>
      </p:sp>
    </p:spTree>
    <p:extLst>
      <p:ext uri="{BB962C8B-B14F-4D97-AF65-F5344CB8AC3E}">
        <p14:creationId xmlns:p14="http://schemas.microsoft.com/office/powerpoint/2010/main" val="28327139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Chapter_Blu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93848" y="469900"/>
            <a:ext cx="5956301" cy="1143000"/>
          </a:xfrm>
        </p:spPr>
        <p:txBody>
          <a:bodyPr>
            <a:normAutofit/>
          </a:bodyPr>
          <a:lstStyle>
            <a:lvl1pPr algn="ctr">
              <a:defRPr sz="2100" b="1" i="0">
                <a:solidFill>
                  <a:srgbClr val="EB5C4E"/>
                </a:solidFill>
                <a:latin typeface="Avenir Heavy" charset="0"/>
                <a:ea typeface="Avenir Heavy" charset="0"/>
                <a:cs typeface="Avenir Heavy" charset="0"/>
              </a:defRPr>
            </a:lvl1pPr>
          </a:lstStyle>
          <a:p>
            <a:r>
              <a:rPr lang="nl-BE" dirty="0"/>
              <a:t>Click to edit Master title style</a:t>
            </a:r>
            <a:endParaRPr lang="en-US" dirty="0"/>
          </a:p>
        </p:txBody>
      </p:sp>
      <p:sp>
        <p:nvSpPr>
          <p:cNvPr id="3" name="Content Placeholder 2"/>
          <p:cNvSpPr>
            <a:spLocks noGrp="1"/>
          </p:cNvSpPr>
          <p:nvPr>
            <p:ph idx="1"/>
          </p:nvPr>
        </p:nvSpPr>
        <p:spPr>
          <a:xfrm>
            <a:off x="965200" y="1841500"/>
            <a:ext cx="7162800" cy="3708015"/>
          </a:xfrm>
        </p:spPr>
        <p:txBody>
          <a:bodyPr/>
          <a:lstStyle>
            <a:lvl1pPr>
              <a:buClr>
                <a:srgbClr val="EB5C4E"/>
              </a:buClr>
              <a:defRPr sz="1800">
                <a:solidFill>
                  <a:srgbClr val="404040"/>
                </a:solidFill>
                <a:latin typeface="Avenir Book"/>
                <a:cs typeface="Avenir Book"/>
              </a:defRPr>
            </a:lvl1pPr>
            <a:lvl2pPr>
              <a:buClr>
                <a:srgbClr val="EB5C4E"/>
              </a:buClr>
              <a:defRPr sz="1800">
                <a:solidFill>
                  <a:srgbClr val="404040"/>
                </a:solidFill>
                <a:latin typeface="Avenir Book"/>
                <a:cs typeface="Avenir Book"/>
              </a:defRPr>
            </a:lvl2pPr>
            <a:lvl3pPr>
              <a:buClr>
                <a:srgbClr val="EB5C4E"/>
              </a:buClr>
              <a:defRPr sz="1800">
                <a:solidFill>
                  <a:srgbClr val="404040"/>
                </a:solidFill>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686800" y="6413500"/>
            <a:ext cx="435861" cy="365125"/>
          </a:xfrm>
        </p:spPr>
        <p:txBody>
          <a:bodyPr/>
          <a:lstStyle>
            <a:lvl1pPr algn="ctr">
              <a:defRPr/>
            </a:lvl1pPr>
          </a:lstStyle>
          <a:p>
            <a:pPr>
              <a:defRPr/>
            </a:pPr>
            <a:fld id="{2445E06D-40C8-EA46-88DD-7A5FD2B50BC1}" type="slidenum">
              <a:rPr lang="en-US" altLang="en-US" smtClean="0"/>
              <a:pPr>
                <a:defRPr/>
              </a:pPr>
              <a:t>‹#›</a:t>
            </a:fld>
            <a:endParaRPr lang="en-US" altLang="en-US" dirty="0"/>
          </a:p>
        </p:txBody>
      </p:sp>
      <p:cxnSp>
        <p:nvCxnSpPr>
          <p:cNvPr id="10" name="Connecteur droit 9"/>
          <p:cNvCxnSpPr/>
          <p:nvPr userDrawn="1"/>
        </p:nvCxnSpPr>
        <p:spPr>
          <a:xfrm>
            <a:off x="965200" y="1496164"/>
            <a:ext cx="7162800" cy="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40777823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Picture_Option_1">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0" y="409937"/>
            <a:ext cx="3725330" cy="583471"/>
          </a:xfrm>
        </p:spPr>
        <p:txBody>
          <a:bodyPr>
            <a:normAutofit/>
          </a:bodyPr>
          <a:lstStyle>
            <a:lvl1pPr algn="ctr">
              <a:defRPr sz="2200" b="1" i="0">
                <a:solidFill>
                  <a:srgbClr val="EB5C4E"/>
                </a:solidFill>
                <a:latin typeface="Avenir Medium" charset="0"/>
                <a:ea typeface="Avenir Medium" charset="0"/>
                <a:cs typeface="Avenir Medium" charset="0"/>
              </a:defRPr>
            </a:lvl1pPr>
          </a:lstStyle>
          <a:p>
            <a:r>
              <a:rPr lang="nl-BE" dirty="0"/>
              <a:t>Click to edit Master </a:t>
            </a:r>
            <a:br>
              <a:rPr lang="nl-BE" dirty="0"/>
            </a:br>
            <a:r>
              <a:rPr lang="nl-BE" dirty="0"/>
              <a:t>title style</a:t>
            </a:r>
            <a:endParaRPr lang="en-US" dirty="0"/>
          </a:p>
        </p:txBody>
      </p:sp>
      <p:sp>
        <p:nvSpPr>
          <p:cNvPr id="3" name="Content Placeholder 2"/>
          <p:cNvSpPr>
            <a:spLocks noGrp="1"/>
          </p:cNvSpPr>
          <p:nvPr>
            <p:ph idx="1"/>
          </p:nvPr>
        </p:nvSpPr>
        <p:spPr>
          <a:xfrm>
            <a:off x="4613835" y="1679913"/>
            <a:ext cx="3606800" cy="4525963"/>
          </a:xfrm>
        </p:spPr>
        <p:txBody>
          <a:bodyPr/>
          <a:lstStyle>
            <a:lvl1pPr>
              <a:buClr>
                <a:srgbClr val="EB5C4E"/>
              </a:buClr>
              <a:defRPr sz="1600" b="1">
                <a:solidFill>
                  <a:srgbClr val="404040"/>
                </a:solidFill>
                <a:latin typeface="Avenir Book"/>
                <a:cs typeface="Avenir Book"/>
              </a:defRPr>
            </a:lvl1pPr>
            <a:lvl2pPr>
              <a:buClr>
                <a:srgbClr val="EB5C4E"/>
              </a:buClr>
              <a:defRPr sz="1600">
                <a:solidFill>
                  <a:srgbClr val="404040"/>
                </a:solidFill>
                <a:latin typeface="Avenir Book"/>
                <a:cs typeface="Avenir Book"/>
              </a:defRPr>
            </a:lvl2pPr>
            <a:lvl3pPr>
              <a:buClr>
                <a:srgbClr val="EB5C4E"/>
              </a:buClr>
              <a:defRPr sz="1600">
                <a:solidFill>
                  <a:srgbClr val="404040"/>
                </a:solidFill>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534400" y="6481856"/>
            <a:ext cx="605474" cy="385668"/>
          </a:xfrm>
        </p:spPr>
        <p:txBody>
          <a:bodyPr/>
          <a:lstStyle>
            <a:lvl1pPr algn="ctr">
              <a:defRPr/>
            </a:lvl1pPr>
          </a:lstStyle>
          <a:p>
            <a:pPr>
              <a:defRPr/>
            </a:pPr>
            <a:fld id="{B837F764-1F0B-A64E-B258-E9A6F6E368C4}" type="slidenum">
              <a:rPr lang="en-US" altLang="en-US" smtClean="0"/>
              <a:pPr>
                <a:defRPr/>
              </a:pPr>
              <a:t>‹#›</a:t>
            </a:fld>
            <a:endParaRPr lang="en-US" altLang="en-US" dirty="0"/>
          </a:p>
        </p:txBody>
      </p:sp>
      <p:cxnSp>
        <p:nvCxnSpPr>
          <p:cNvPr id="8" name="Connecteur droit 7"/>
          <p:cNvCxnSpPr/>
          <p:nvPr userDrawn="1"/>
        </p:nvCxnSpPr>
        <p:spPr>
          <a:xfrm>
            <a:off x="4706471" y="1327307"/>
            <a:ext cx="3421529" cy="595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6171668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Last_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Espace réservé du texte 7"/>
          <p:cNvSpPr>
            <a:spLocks noGrp="1"/>
          </p:cNvSpPr>
          <p:nvPr>
            <p:ph type="body" sz="quarter" idx="10" hasCustomPrompt="1"/>
          </p:nvPr>
        </p:nvSpPr>
        <p:spPr>
          <a:xfrm>
            <a:off x="1053619" y="3894791"/>
            <a:ext cx="2813050" cy="277812"/>
          </a:xfrm>
        </p:spPr>
        <p:txBody>
          <a:bodyPr/>
          <a:lstStyle>
            <a:lvl1pPr marL="0" indent="0">
              <a:buNone/>
              <a:defRPr sz="1400" b="1" i="0">
                <a:solidFill>
                  <a:srgbClr val="EB5C4E"/>
                </a:solidFill>
                <a:latin typeface="Avenir Black" charset="0"/>
                <a:ea typeface="Avenir Black" charset="0"/>
                <a:cs typeface="Avenir Black"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a:t>Cyber Security Coalition</a:t>
            </a:r>
          </a:p>
        </p:txBody>
      </p:sp>
      <p:sp>
        <p:nvSpPr>
          <p:cNvPr id="10" name="Espace réservé du texte 9"/>
          <p:cNvSpPr>
            <a:spLocks noGrp="1"/>
          </p:cNvSpPr>
          <p:nvPr>
            <p:ph type="body" sz="quarter" idx="11" hasCustomPrompt="1"/>
          </p:nvPr>
        </p:nvSpPr>
        <p:spPr>
          <a:xfrm>
            <a:off x="1053619" y="4441151"/>
            <a:ext cx="3787775" cy="992748"/>
          </a:xfrm>
        </p:spPr>
        <p:txBody>
          <a:bodyPr/>
          <a:lstStyle>
            <a:lvl1pPr marL="0" indent="0">
              <a:buNone/>
              <a:defRPr sz="1200" b="0" i="0" baseline="0">
                <a:solidFill>
                  <a:srgbClr val="404040"/>
                </a:solidFill>
                <a:latin typeface="Avenir Book" charset="0"/>
                <a:ea typeface="Avenir Book" charset="0"/>
                <a:cs typeface="Avenir Book" charset="0"/>
              </a:defRPr>
            </a:lvl1pPr>
            <a:lvl2pPr marL="457200" indent="0">
              <a:buNone/>
              <a:defRPr sz="1200" b="0" i="0">
                <a:latin typeface="Avenir Book" charset="0"/>
                <a:ea typeface="Avenir Book" charset="0"/>
                <a:cs typeface="Avenir Book" charset="0"/>
              </a:defRPr>
            </a:lvl2pPr>
            <a:lvl3pPr marL="914400" indent="0">
              <a:buNone/>
              <a:defRPr sz="1200" b="0" i="0">
                <a:latin typeface="Avenir Book" charset="0"/>
                <a:ea typeface="Avenir Book" charset="0"/>
                <a:cs typeface="Avenir Book" charset="0"/>
              </a:defRPr>
            </a:lvl3pPr>
            <a:lvl4pPr marL="1371600" indent="0">
              <a:buNone/>
              <a:defRPr sz="1200" b="0" i="0">
                <a:latin typeface="Avenir Book" charset="0"/>
                <a:ea typeface="Avenir Book" charset="0"/>
                <a:cs typeface="Avenir Book" charset="0"/>
              </a:defRPr>
            </a:lvl4pPr>
            <a:lvl5pPr marL="1828800" indent="0">
              <a:buNone/>
              <a:defRPr sz="1200" b="0" i="0">
                <a:latin typeface="Avenir Book" charset="0"/>
                <a:ea typeface="Avenir Book" charset="0"/>
                <a:cs typeface="Avenir Book" charset="0"/>
              </a:defRPr>
            </a:lvl5pPr>
          </a:lstStyle>
          <a:p>
            <a:pPr lvl="0"/>
            <a:r>
              <a:rPr lang="fr-FR" dirty="0" err="1"/>
              <a:t>Adress</a:t>
            </a:r>
            <a:endParaRPr lang="fr-FR" dirty="0"/>
          </a:p>
          <a:p>
            <a:pPr lvl="0"/>
            <a:r>
              <a:rPr lang="fr-FR" dirty="0"/>
              <a:t>Zip code</a:t>
            </a:r>
          </a:p>
          <a:p>
            <a:pPr lvl="0"/>
            <a:r>
              <a:rPr lang="fr-FR" dirty="0"/>
              <a:t>email</a:t>
            </a:r>
          </a:p>
        </p:txBody>
      </p:sp>
      <p:sp>
        <p:nvSpPr>
          <p:cNvPr id="11" name="Espace réservé du texte 7"/>
          <p:cNvSpPr>
            <a:spLocks noGrp="1"/>
          </p:cNvSpPr>
          <p:nvPr>
            <p:ph type="body" sz="quarter" idx="12" hasCustomPrompt="1"/>
          </p:nvPr>
        </p:nvSpPr>
        <p:spPr>
          <a:xfrm>
            <a:off x="1053274" y="5734494"/>
            <a:ext cx="2813050" cy="277812"/>
          </a:xfrm>
        </p:spPr>
        <p:txBody>
          <a:bodyPr/>
          <a:lstStyle>
            <a:lvl1pPr marL="0" indent="0">
              <a:buNone/>
              <a:defRPr sz="1200" b="0" i="0">
                <a:solidFill>
                  <a:srgbClr val="EB5C4E"/>
                </a:solidFill>
                <a:latin typeface="Avenir Medium" charset="0"/>
                <a:ea typeface="Avenir Medium" charset="0"/>
                <a:cs typeface="Avenir Medium"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err="1"/>
              <a:t>website</a:t>
            </a:r>
            <a:endParaRPr lang="fr-FR" dirty="0"/>
          </a:p>
        </p:txBody>
      </p:sp>
      <p:sp>
        <p:nvSpPr>
          <p:cNvPr id="7" name="Espace réservé pour une image  6"/>
          <p:cNvSpPr>
            <a:spLocks noGrp="1"/>
          </p:cNvSpPr>
          <p:nvPr>
            <p:ph type="pic" sz="quarter" idx="13" hasCustomPrompt="1"/>
          </p:nvPr>
        </p:nvSpPr>
        <p:spPr>
          <a:xfrm>
            <a:off x="3282279" y="1385455"/>
            <a:ext cx="1471229" cy="1300907"/>
          </a:xfrm>
        </p:spPr>
        <p:txBody>
          <a:bodyPr/>
          <a:lstStyle>
            <a:lvl1pPr marL="342900" marR="0" indent="-342900" algn="l" defTabSz="457200" rtl="0" eaLnBrk="0" fontAlgn="base" latinLnBrk="0" hangingPunct="0">
              <a:lnSpc>
                <a:spcPct val="100000"/>
              </a:lnSpc>
              <a:spcBef>
                <a:spcPct val="20000"/>
              </a:spcBef>
              <a:spcAft>
                <a:spcPct val="0"/>
              </a:spcAft>
              <a:buClrTx/>
              <a:buSzTx/>
              <a:buFont typeface="Arial" charset="0"/>
              <a:buNone/>
              <a:tabLst/>
              <a:defRPr sz="1400" b="0" i="1" baseline="0">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r>
              <a:rPr lang="fr-FR" dirty="0"/>
              <a:t>Put </a:t>
            </a:r>
            <a:r>
              <a:rPr lang="fr-FR" dirty="0" err="1"/>
              <a:t>here</a:t>
            </a:r>
            <a:r>
              <a:rPr lang="fr-FR" dirty="0"/>
              <a:t>  the logo of </a:t>
            </a:r>
            <a:r>
              <a:rPr lang="fr-FR" dirty="0" err="1"/>
              <a:t>your</a:t>
            </a:r>
            <a:r>
              <a:rPr lang="fr-FR" dirty="0"/>
              <a:t> organisation</a:t>
            </a:r>
          </a:p>
        </p:txBody>
      </p:sp>
      <p:sp>
        <p:nvSpPr>
          <p:cNvPr id="9" name="Espace réservé du texte 13"/>
          <p:cNvSpPr>
            <a:spLocks noGrp="1"/>
          </p:cNvSpPr>
          <p:nvPr>
            <p:ph type="body" sz="quarter" idx="14" hasCustomPrompt="1"/>
          </p:nvPr>
        </p:nvSpPr>
        <p:spPr>
          <a:xfrm>
            <a:off x="5480242" y="5842251"/>
            <a:ext cx="3055697" cy="655911"/>
          </a:xfrm>
        </p:spPr>
        <p:txBody>
          <a:bodyPr/>
          <a:lstStyle>
            <a:lvl1pPr marL="0" indent="0" eaLnBrk="1" hangingPunct="1">
              <a:spcBef>
                <a:spcPct val="0"/>
              </a:spcBef>
              <a:buFontTx/>
              <a:buNone/>
              <a:defRPr sz="1400">
                <a:solidFill>
                  <a:srgbClr val="404040"/>
                </a:solidFill>
              </a:defRPr>
            </a:lvl1pPr>
          </a:lstStyle>
          <a:p>
            <a:pPr eaLnBrk="1" hangingPunct="1">
              <a:spcBef>
                <a:spcPct val="0"/>
              </a:spcBef>
              <a:buFontTx/>
              <a:buNone/>
            </a:pPr>
            <a:r>
              <a:rPr lang="en-US" altLang="en-US" sz="1400" dirty="0">
                <a:solidFill>
                  <a:srgbClr val="E22567"/>
                </a:solidFill>
                <a:latin typeface="Avenir Book" charset="0"/>
              </a:rPr>
              <a:t>City I date month year</a:t>
            </a:r>
          </a:p>
        </p:txBody>
      </p:sp>
    </p:spTree>
    <p:extLst>
      <p:ext uri="{BB962C8B-B14F-4D97-AF65-F5344CB8AC3E}">
        <p14:creationId xmlns:p14="http://schemas.microsoft.com/office/powerpoint/2010/main" val="2032583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hapter_Blu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93848" y="469900"/>
            <a:ext cx="5956301" cy="1143000"/>
          </a:xfrm>
        </p:spPr>
        <p:txBody>
          <a:bodyPr>
            <a:normAutofit/>
          </a:bodyPr>
          <a:lstStyle>
            <a:lvl1pPr algn="ctr">
              <a:defRPr sz="2100" b="1" i="0">
                <a:solidFill>
                  <a:srgbClr val="E22567"/>
                </a:solidFill>
                <a:latin typeface="Avenir Heavy" charset="0"/>
                <a:ea typeface="Avenir Heavy" charset="0"/>
                <a:cs typeface="Avenir Heavy" charset="0"/>
              </a:defRPr>
            </a:lvl1pPr>
          </a:lstStyle>
          <a:p>
            <a:r>
              <a:rPr lang="nl-BE" dirty="0"/>
              <a:t>Click to edit Master title style</a:t>
            </a:r>
            <a:endParaRPr lang="en-US" dirty="0"/>
          </a:p>
        </p:txBody>
      </p:sp>
      <p:sp>
        <p:nvSpPr>
          <p:cNvPr id="3" name="Content Placeholder 2"/>
          <p:cNvSpPr>
            <a:spLocks noGrp="1"/>
          </p:cNvSpPr>
          <p:nvPr>
            <p:ph idx="1"/>
          </p:nvPr>
        </p:nvSpPr>
        <p:spPr>
          <a:xfrm>
            <a:off x="965200" y="1841500"/>
            <a:ext cx="7721600" cy="4525963"/>
          </a:xfrm>
        </p:spPr>
        <p:txBody>
          <a:bodyPr/>
          <a:lstStyle>
            <a:lvl1pPr>
              <a:buClr>
                <a:srgbClr val="E22567"/>
              </a:buClr>
              <a:defRPr sz="1800">
                <a:latin typeface="Avenir Book"/>
                <a:cs typeface="Avenir Book"/>
              </a:defRPr>
            </a:lvl1pPr>
            <a:lvl2pPr>
              <a:buClr>
                <a:srgbClr val="CE0048"/>
              </a:buClr>
              <a:defRPr sz="1800">
                <a:latin typeface="Avenir Book"/>
                <a:cs typeface="Avenir Book"/>
              </a:defRPr>
            </a:lvl2pPr>
            <a:lvl3pPr>
              <a:buClr>
                <a:srgbClr val="CE0048"/>
              </a:buClr>
              <a:defRPr sz="1800">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686800" y="6413500"/>
            <a:ext cx="435861" cy="365125"/>
          </a:xfrm>
        </p:spPr>
        <p:txBody>
          <a:bodyPr/>
          <a:lstStyle>
            <a:lvl1pPr algn="ctr">
              <a:defRPr/>
            </a:lvl1pPr>
          </a:lstStyle>
          <a:p>
            <a:pPr>
              <a:defRPr/>
            </a:pPr>
            <a:fld id="{2445E06D-40C8-EA46-88DD-7A5FD2B50BC1}" type="slidenum">
              <a:rPr lang="en-US" altLang="en-US" smtClean="0"/>
              <a:pPr>
                <a:defRPr/>
              </a:pPr>
              <a:t>‹#›</a:t>
            </a:fld>
            <a:endParaRPr lang="en-US" altLang="en-US" dirty="0"/>
          </a:p>
        </p:txBody>
      </p:sp>
      <p:cxnSp>
        <p:nvCxnSpPr>
          <p:cNvPr id="10" name="Connecteur droit 9"/>
          <p:cNvCxnSpPr/>
          <p:nvPr userDrawn="1"/>
        </p:nvCxnSpPr>
        <p:spPr>
          <a:xfrm>
            <a:off x="965200" y="1496164"/>
            <a:ext cx="7162800" cy="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1926120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_Option_1">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0" y="263694"/>
            <a:ext cx="3725330" cy="583471"/>
          </a:xfrm>
        </p:spPr>
        <p:txBody>
          <a:bodyPr>
            <a:normAutofit/>
          </a:bodyPr>
          <a:lstStyle>
            <a:lvl1pPr algn="ctr">
              <a:defRPr sz="2200" b="1" i="0">
                <a:solidFill>
                  <a:srgbClr val="E22567"/>
                </a:solidFill>
                <a:latin typeface="Avenir Medium" charset="0"/>
                <a:ea typeface="Avenir Medium" charset="0"/>
                <a:cs typeface="Avenir Medium" charset="0"/>
              </a:defRPr>
            </a:lvl1pPr>
          </a:lstStyle>
          <a:p>
            <a:r>
              <a:rPr lang="nl-BE" dirty="0"/>
              <a:t>Click to edit Master </a:t>
            </a:r>
            <a:br>
              <a:rPr lang="nl-BE" dirty="0"/>
            </a:br>
            <a:r>
              <a:rPr lang="nl-BE" dirty="0"/>
              <a:t>title style</a:t>
            </a:r>
            <a:endParaRPr lang="en-US" dirty="0"/>
          </a:p>
        </p:txBody>
      </p:sp>
      <p:sp>
        <p:nvSpPr>
          <p:cNvPr id="3" name="Content Placeholder 2"/>
          <p:cNvSpPr>
            <a:spLocks noGrp="1"/>
          </p:cNvSpPr>
          <p:nvPr>
            <p:ph idx="1"/>
          </p:nvPr>
        </p:nvSpPr>
        <p:spPr>
          <a:xfrm>
            <a:off x="4613835" y="1679913"/>
            <a:ext cx="3606800" cy="4525963"/>
          </a:xfrm>
        </p:spPr>
        <p:txBody>
          <a:bodyPr/>
          <a:lstStyle>
            <a:lvl1pPr>
              <a:buClr>
                <a:srgbClr val="E22567"/>
              </a:buClr>
              <a:defRPr sz="1600" b="1">
                <a:solidFill>
                  <a:schemeClr val="bg1">
                    <a:lumMod val="50000"/>
                  </a:schemeClr>
                </a:solidFill>
                <a:latin typeface="Avenir Book"/>
                <a:cs typeface="Avenir Book"/>
              </a:defRPr>
            </a:lvl1pPr>
            <a:lvl2pPr>
              <a:buClr>
                <a:srgbClr val="E22567"/>
              </a:buClr>
              <a:defRPr sz="1600">
                <a:solidFill>
                  <a:schemeClr val="bg1">
                    <a:lumMod val="50000"/>
                  </a:schemeClr>
                </a:solidFill>
                <a:latin typeface="Avenir Book"/>
                <a:cs typeface="Avenir Book"/>
              </a:defRPr>
            </a:lvl2pPr>
            <a:lvl3pPr>
              <a:buClr>
                <a:srgbClr val="E22567"/>
              </a:buClr>
              <a:defRPr sz="1600">
                <a:solidFill>
                  <a:schemeClr val="bg1">
                    <a:lumMod val="50000"/>
                  </a:schemeClr>
                </a:solidFill>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534400" y="6481856"/>
            <a:ext cx="605474" cy="385668"/>
          </a:xfrm>
        </p:spPr>
        <p:txBody>
          <a:bodyPr/>
          <a:lstStyle>
            <a:lvl1pPr algn="ctr">
              <a:defRPr/>
            </a:lvl1pPr>
          </a:lstStyle>
          <a:p>
            <a:pPr>
              <a:defRPr/>
            </a:pPr>
            <a:fld id="{B837F764-1F0B-A64E-B258-E9A6F6E368C4}" type="slidenum">
              <a:rPr lang="en-US" altLang="en-US" smtClean="0"/>
              <a:pPr>
                <a:defRPr/>
              </a:pPr>
              <a:t>‹#›</a:t>
            </a:fld>
            <a:endParaRPr lang="en-US" altLang="en-US" dirty="0"/>
          </a:p>
        </p:txBody>
      </p:sp>
      <p:cxnSp>
        <p:nvCxnSpPr>
          <p:cNvPr id="8" name="Connecteur droit 7"/>
          <p:cNvCxnSpPr/>
          <p:nvPr userDrawn="1"/>
        </p:nvCxnSpPr>
        <p:spPr>
          <a:xfrm>
            <a:off x="4706471" y="1327307"/>
            <a:ext cx="3421529" cy="595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7" name="Espace réservé pour une image  6"/>
          <p:cNvSpPr>
            <a:spLocks noGrp="1"/>
          </p:cNvSpPr>
          <p:nvPr>
            <p:ph type="pic" sz="quarter" idx="11"/>
          </p:nvPr>
        </p:nvSpPr>
        <p:spPr>
          <a:xfrm>
            <a:off x="817897" y="263694"/>
            <a:ext cx="2630487" cy="2630488"/>
          </a:xfrm>
        </p:spPr>
        <p:txBody>
          <a:bodyPr/>
          <a:lstStyle>
            <a:lvl1pPr>
              <a:defRPr sz="1400" b="0" i="1">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endParaRPr lang="fr-FR" dirty="0"/>
          </a:p>
        </p:txBody>
      </p:sp>
      <p:sp>
        <p:nvSpPr>
          <p:cNvPr id="10" name="Espace réservé pour une image  6"/>
          <p:cNvSpPr>
            <a:spLocks noGrp="1"/>
          </p:cNvSpPr>
          <p:nvPr>
            <p:ph type="pic" sz="quarter" idx="12"/>
          </p:nvPr>
        </p:nvSpPr>
        <p:spPr>
          <a:xfrm>
            <a:off x="817897" y="3039483"/>
            <a:ext cx="2630487" cy="2630488"/>
          </a:xfrm>
        </p:spPr>
        <p:txBody>
          <a:bodyPr/>
          <a:lstStyle>
            <a:lvl1pPr>
              <a:defRPr sz="1400" b="0" i="1">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endParaRPr lang="fr-FR" dirty="0"/>
          </a:p>
        </p:txBody>
      </p:sp>
    </p:spTree>
    <p:extLst>
      <p:ext uri="{BB962C8B-B14F-4D97-AF65-F5344CB8AC3E}">
        <p14:creationId xmlns:p14="http://schemas.microsoft.com/office/powerpoint/2010/main" val="492477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st_slide">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auto">
          <a:xfrm>
            <a:off x="-19075" y="-26989"/>
            <a:ext cx="9182179" cy="69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83880" y="704459"/>
            <a:ext cx="2019300" cy="1981200"/>
          </a:xfrm>
          <a:prstGeom prst="rect">
            <a:avLst/>
          </a:prstGeom>
        </p:spPr>
      </p:pic>
      <p:sp>
        <p:nvSpPr>
          <p:cNvPr id="8" name="Espace réservé du texte 7"/>
          <p:cNvSpPr>
            <a:spLocks noGrp="1"/>
          </p:cNvSpPr>
          <p:nvPr>
            <p:ph type="body" sz="quarter" idx="10" hasCustomPrompt="1"/>
          </p:nvPr>
        </p:nvSpPr>
        <p:spPr>
          <a:xfrm>
            <a:off x="784225" y="4703262"/>
            <a:ext cx="2813050" cy="277812"/>
          </a:xfrm>
        </p:spPr>
        <p:txBody>
          <a:bodyPr/>
          <a:lstStyle>
            <a:lvl1pPr marL="0" indent="0">
              <a:buNone/>
              <a:defRPr sz="1400" b="1" i="0">
                <a:solidFill>
                  <a:srgbClr val="1BB7D5"/>
                </a:solidFill>
                <a:latin typeface="Avenir Black" charset="0"/>
                <a:ea typeface="Avenir Black" charset="0"/>
                <a:cs typeface="Avenir Black"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a:t>Cyber Security Coalition</a:t>
            </a:r>
          </a:p>
        </p:txBody>
      </p:sp>
      <p:sp>
        <p:nvSpPr>
          <p:cNvPr id="10" name="Espace réservé du texte 9"/>
          <p:cNvSpPr>
            <a:spLocks noGrp="1"/>
          </p:cNvSpPr>
          <p:nvPr>
            <p:ph type="body" sz="quarter" idx="11" hasCustomPrompt="1"/>
          </p:nvPr>
        </p:nvSpPr>
        <p:spPr>
          <a:xfrm>
            <a:off x="784225" y="5101724"/>
            <a:ext cx="3787775" cy="609266"/>
          </a:xfrm>
        </p:spPr>
        <p:txBody>
          <a:bodyPr/>
          <a:lstStyle>
            <a:lvl1pPr marL="0" indent="0">
              <a:buNone/>
              <a:defRPr sz="1200" b="0" i="0" baseline="0">
                <a:latin typeface="Avenir Book" charset="0"/>
                <a:ea typeface="Avenir Book" charset="0"/>
                <a:cs typeface="Avenir Book" charset="0"/>
              </a:defRPr>
            </a:lvl1pPr>
            <a:lvl2pPr marL="457200" indent="0">
              <a:buNone/>
              <a:defRPr sz="1200" b="0" i="0">
                <a:latin typeface="Avenir Book" charset="0"/>
                <a:ea typeface="Avenir Book" charset="0"/>
                <a:cs typeface="Avenir Book" charset="0"/>
              </a:defRPr>
            </a:lvl2pPr>
            <a:lvl3pPr marL="914400" indent="0">
              <a:buNone/>
              <a:defRPr sz="1200" b="0" i="0">
                <a:latin typeface="Avenir Book" charset="0"/>
                <a:ea typeface="Avenir Book" charset="0"/>
                <a:cs typeface="Avenir Book" charset="0"/>
              </a:defRPr>
            </a:lvl3pPr>
            <a:lvl4pPr marL="1371600" indent="0">
              <a:buNone/>
              <a:defRPr sz="1200" b="0" i="0">
                <a:latin typeface="Avenir Book" charset="0"/>
                <a:ea typeface="Avenir Book" charset="0"/>
                <a:cs typeface="Avenir Book" charset="0"/>
              </a:defRPr>
            </a:lvl4pPr>
            <a:lvl5pPr marL="1828800" indent="0">
              <a:buNone/>
              <a:defRPr sz="1200" b="0" i="0">
                <a:latin typeface="Avenir Book" charset="0"/>
                <a:ea typeface="Avenir Book" charset="0"/>
                <a:cs typeface="Avenir Book" charset="0"/>
              </a:defRPr>
            </a:lvl5pPr>
          </a:lstStyle>
          <a:p>
            <a:pPr lvl="0"/>
            <a:r>
              <a:rPr lang="fr-FR" dirty="0" err="1"/>
              <a:t>Adress</a:t>
            </a:r>
            <a:endParaRPr lang="fr-FR" dirty="0"/>
          </a:p>
          <a:p>
            <a:pPr lvl="0"/>
            <a:r>
              <a:rPr lang="fr-FR" dirty="0"/>
              <a:t>Zip code</a:t>
            </a:r>
          </a:p>
          <a:p>
            <a:pPr lvl="0"/>
            <a:r>
              <a:rPr lang="fr-FR" dirty="0"/>
              <a:t>email</a:t>
            </a:r>
          </a:p>
        </p:txBody>
      </p:sp>
      <p:sp>
        <p:nvSpPr>
          <p:cNvPr id="11" name="Espace réservé du texte 7"/>
          <p:cNvSpPr>
            <a:spLocks noGrp="1"/>
          </p:cNvSpPr>
          <p:nvPr>
            <p:ph type="body" sz="quarter" idx="12" hasCustomPrompt="1"/>
          </p:nvPr>
        </p:nvSpPr>
        <p:spPr>
          <a:xfrm>
            <a:off x="783880" y="5842252"/>
            <a:ext cx="2813050" cy="277812"/>
          </a:xfrm>
        </p:spPr>
        <p:txBody>
          <a:bodyPr/>
          <a:lstStyle>
            <a:lvl1pPr marL="0" indent="0">
              <a:buNone/>
              <a:defRPr sz="1400" b="0" i="0">
                <a:solidFill>
                  <a:srgbClr val="1BB7D5"/>
                </a:solidFill>
                <a:latin typeface="Avenir Medium" charset="0"/>
                <a:ea typeface="Avenir Medium" charset="0"/>
                <a:cs typeface="Avenir Medium"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err="1"/>
              <a:t>website</a:t>
            </a:r>
            <a:endParaRPr lang="fr-FR" dirty="0"/>
          </a:p>
        </p:txBody>
      </p:sp>
    </p:spTree>
    <p:extLst>
      <p:ext uri="{BB962C8B-B14F-4D97-AF65-F5344CB8AC3E}">
        <p14:creationId xmlns:p14="http://schemas.microsoft.com/office/powerpoint/2010/main" val="657446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nl-BE"/>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BE"/>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8B88EC6-FB30-604F-A1F4-9433FCE8C09E}" type="slidenum">
              <a:rPr lang="en-US" altLang="en-US"/>
              <a:pPr>
                <a:defRPr/>
              </a:pPr>
              <a:t>‹#›</a:t>
            </a:fld>
            <a:endParaRPr lang="en-US" altLang="en-US"/>
          </a:p>
        </p:txBody>
      </p:sp>
    </p:spTree>
    <p:extLst>
      <p:ext uri="{BB962C8B-B14F-4D97-AF65-F5344CB8AC3E}">
        <p14:creationId xmlns:p14="http://schemas.microsoft.com/office/powerpoint/2010/main" val="1767199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CBB724B-BDD0-BA4F-AB00-99718CF06CC2}" type="slidenum">
              <a:rPr lang="en-US" altLang="en-US"/>
              <a:pPr>
                <a:defRPr/>
              </a:pPr>
              <a:t>‹#›</a:t>
            </a:fld>
            <a:endParaRPr lang="en-US" altLang="en-US"/>
          </a:p>
        </p:txBody>
      </p:sp>
    </p:spTree>
    <p:extLst>
      <p:ext uri="{BB962C8B-B14F-4D97-AF65-F5344CB8AC3E}">
        <p14:creationId xmlns:p14="http://schemas.microsoft.com/office/powerpoint/2010/main" val="1627309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BE"/>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49C780A-4570-0D42-9E68-42CE469F332B}" type="slidenum">
              <a:rPr lang="en-US" altLang="en-US"/>
              <a:pPr>
                <a:defRPr/>
              </a:pPr>
              <a:t>‹#›</a:t>
            </a:fld>
            <a:endParaRPr lang="en-US" altLang="en-US"/>
          </a:p>
        </p:txBody>
      </p:sp>
    </p:spTree>
    <p:extLst>
      <p:ext uri="{BB962C8B-B14F-4D97-AF65-F5344CB8AC3E}">
        <p14:creationId xmlns:p14="http://schemas.microsoft.com/office/powerpoint/2010/main" val="1991883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4735AD5-07AC-4248-BD58-C712ABC2F6F4}" type="slidenum">
              <a:rPr lang="en-US" altLang="en-US"/>
              <a:pPr>
                <a:defRPr/>
              </a:pPr>
              <a:t>‹#›</a:t>
            </a:fld>
            <a:endParaRPr lang="en-US" altLang="en-US"/>
          </a:p>
        </p:txBody>
      </p:sp>
    </p:spTree>
    <p:extLst>
      <p:ext uri="{BB962C8B-B14F-4D97-AF65-F5344CB8AC3E}">
        <p14:creationId xmlns:p14="http://schemas.microsoft.com/office/powerpoint/2010/main" val="461529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2F939CD-0681-644D-A3BD-A33A998AF36E}" type="slidenum">
              <a:rPr lang="en-US" altLang="en-US"/>
              <a:pPr>
                <a:defRPr/>
              </a:pPr>
              <a:t>‹#›</a:t>
            </a:fld>
            <a:endParaRPr lang="en-US" altLang="en-US"/>
          </a:p>
        </p:txBody>
      </p:sp>
    </p:spTree>
    <p:extLst>
      <p:ext uri="{BB962C8B-B14F-4D97-AF65-F5344CB8AC3E}">
        <p14:creationId xmlns:p14="http://schemas.microsoft.com/office/powerpoint/2010/main" val="207524667"/>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nl-BE" altLang="en-US"/>
              <a:t>Click to edit Master title style</a:t>
            </a:r>
            <a:endParaRPr lang="en-US" alt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nl-BE" altLang="en-US" dirty="0"/>
              <a:t>Click to edit Master text styles</a:t>
            </a:r>
          </a:p>
          <a:p>
            <a:pPr lvl="1"/>
            <a:r>
              <a:rPr lang="nl-BE" altLang="en-US" dirty="0"/>
              <a:t>Second level</a:t>
            </a:r>
          </a:p>
          <a:p>
            <a:pPr lvl="2"/>
            <a:r>
              <a:rPr lang="nl-BE" altLang="en-US" dirty="0"/>
              <a:t>Third level</a:t>
            </a:r>
          </a:p>
          <a:p>
            <a:pPr lvl="3"/>
            <a:r>
              <a:rPr lang="nl-BE" altLang="en-US" dirty="0"/>
              <a:t>Fourth level</a:t>
            </a:r>
          </a:p>
          <a:p>
            <a:pPr lvl="4"/>
            <a:r>
              <a:rPr lang="nl-BE" altLang="en-US" dirty="0"/>
              <a:t>Fifth level</a:t>
            </a:r>
            <a:endParaRPr lang="en-US" alt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MS PGothic" panose="020B0600070205080204" pitchFamily="34" charset="-128"/>
              </a:defRPr>
            </a:lvl1pPr>
          </a:lstStyle>
          <a:p>
            <a:pPr>
              <a:defRPr/>
            </a:pPr>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DD640957-CA7F-8F4F-BAE7-FD28B30B690F}" type="slidenum">
              <a:rPr lang="en-US" altLang="en-US"/>
              <a:pPr>
                <a:defRPr/>
              </a:pPr>
              <a:t>‹#›</a:t>
            </a:fld>
            <a:endParaRPr lang="en-US" altLang="en-US"/>
          </a:p>
        </p:txBody>
      </p:sp>
      <p:sp>
        <p:nvSpPr>
          <p:cNvPr id="2" name="MSIPCMContentMarking" descr="{&quot;HashCode&quot;:1859994762,&quot;Placement&quot;:&quot;Footer&quot;,&quot;Top&quot;:519.343,&quot;Left&quot;:604.5204,&quot;SlideWidth&quot;:720,&quot;SlideHeight&quot;:540}">
            <a:extLst>
              <a:ext uri="{FF2B5EF4-FFF2-40B4-BE49-F238E27FC236}">
                <a16:creationId xmlns:a16="http://schemas.microsoft.com/office/drawing/2014/main" xmlns="" id="{CDE66690-6B8B-481A-9B5F-D9420D3AFF9A}"/>
              </a:ext>
            </a:extLst>
          </p:cNvPr>
          <p:cNvSpPr txBox="1"/>
          <p:nvPr userDrawn="1"/>
        </p:nvSpPr>
        <p:spPr bwMode="auto">
          <a:xfrm>
            <a:off x="7677409" y="6595656"/>
            <a:ext cx="1466591" cy="262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rtlCol="0" anchor="ctr" anchorCtr="1">
            <a:spAutoFit/>
          </a:bodyPr>
          <a:lstStyle/>
          <a:p>
            <a:pPr algn="r" eaLnBrk="1" hangingPunct="1">
              <a:spcBef>
                <a:spcPct val="0"/>
              </a:spcBef>
              <a:spcAft>
                <a:spcPct val="0"/>
              </a:spcAft>
              <a:buFontTx/>
              <a:buNone/>
            </a:pPr>
            <a:r>
              <a:rPr lang="nl-BE" sz="1000">
                <a:solidFill>
                  <a:srgbClr val="0000FF"/>
                </a:solidFill>
                <a:latin typeface="Calibri" panose="020F0502020204030204" pitchFamily="34" charset="0"/>
              </a:rPr>
              <a:t>Classification : Internal</a:t>
            </a:r>
            <a:endParaRPr lang="x-none" sz="1000" dirty="0">
              <a:solidFill>
                <a:srgbClr val="0000FF"/>
              </a:solidFill>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4114" r:id="rId1"/>
    <p:sldLayoutId id="2147484115" r:id="rId2"/>
    <p:sldLayoutId id="2147484117" r:id="rId3"/>
    <p:sldLayoutId id="2147484119" r:id="rId4"/>
    <p:sldLayoutId id="2147484107" r:id="rId5"/>
    <p:sldLayoutId id="2147484108" r:id="rId6"/>
    <p:sldLayoutId id="2147484109" r:id="rId7"/>
    <p:sldLayoutId id="2147484110" r:id="rId8"/>
    <p:sldLayoutId id="2147484111" r:id="rId9"/>
    <p:sldLayoutId id="2147484112" r:id="rId10"/>
    <p:sldLayoutId id="2147484113" r:id="rId11"/>
    <p:sldLayoutId id="2147484120" r:id="rId12"/>
    <p:sldLayoutId id="2147484121" r:id="rId13"/>
    <p:sldLayoutId id="2147484122" r:id="rId14"/>
    <p:sldLayoutId id="2147484123" r:id="rId15"/>
    <p:sldLayoutId id="2147484124" r:id="rId16"/>
    <p:sldLayoutId id="2147484125" r:id="rId17"/>
    <p:sldLayoutId id="2147484126" r:id="rId18"/>
    <p:sldLayoutId id="2147484127" r:id="rId19"/>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5pPr>
      <a:lvl6pPr marL="4572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6pPr>
      <a:lvl7pPr marL="9144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7pPr>
      <a:lvl8pPr marL="13716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8pPr>
      <a:lvl9pPr marL="18288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S PGothic" panose="020B0600070205080204" pitchFamily="34" charset="-128"/>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g"/><Relationship Id="rId1" Type="http://schemas.openxmlformats.org/officeDocument/2006/relationships/slideLayout" Target="../slideLayouts/slideLayout9.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3.xml"/><Relationship Id="rId3" Type="http://schemas.openxmlformats.org/officeDocument/2006/relationships/image" Target="../media/image1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g"/><Relationship Id="rId1" Type="http://schemas.openxmlformats.org/officeDocument/2006/relationships/slideLayout" Target="../slideLayouts/slideLayout9.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1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hyperlink" Target="https://www.safeonweb.be/en/quiz/phishing-test" TargetMode="External"/><Relationship Id="rId1" Type="http://schemas.openxmlformats.org/officeDocument/2006/relationships/slideLayout" Target="../slideLayouts/slideLayout1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3"/>
          </p:nvPr>
        </p:nvSpPr>
        <p:spPr/>
        <p:txBody>
          <a:bodyPr/>
          <a:lstStyle/>
          <a:p>
            <a:r>
              <a:rPr lang="nl-BE" dirty="0" err="1"/>
              <a:t>Don’t</a:t>
            </a:r>
            <a:r>
              <a:rPr lang="nl-BE" dirty="0"/>
              <a:t> get </a:t>
            </a:r>
            <a:r>
              <a:rPr lang="nl-BE" dirty="0" err="1"/>
              <a:t>fooled</a:t>
            </a:r>
            <a:endParaRPr lang="nl-BE" dirty="0"/>
          </a:p>
          <a:p>
            <a:pPr>
              <a:spcBef>
                <a:spcPts val="1176"/>
              </a:spcBef>
            </a:pPr>
            <a:r>
              <a:rPr lang="nl-BE" sz="2000" b="0" dirty="0" err="1">
                <a:solidFill>
                  <a:srgbClr val="404040"/>
                </a:solidFill>
                <a:latin typeface="Avenir Book"/>
                <a:cs typeface="Avenir Book"/>
              </a:rPr>
              <a:t>Defeat</a:t>
            </a:r>
            <a:r>
              <a:rPr lang="nl-BE" sz="2000" b="0" dirty="0">
                <a:solidFill>
                  <a:srgbClr val="404040"/>
                </a:solidFill>
                <a:latin typeface="Avenir Book"/>
                <a:cs typeface="Avenir Book"/>
              </a:rPr>
              <a:t> </a:t>
            </a:r>
            <a:r>
              <a:rPr lang="nl-BE" sz="2000" b="0" dirty="0" err="1">
                <a:solidFill>
                  <a:srgbClr val="404040"/>
                </a:solidFill>
                <a:latin typeface="Avenir Book"/>
                <a:cs typeface="Avenir Book"/>
              </a:rPr>
              <a:t>phishing</a:t>
            </a:r>
            <a:r>
              <a:rPr lang="nl-BE" sz="2000" b="0" dirty="0">
                <a:solidFill>
                  <a:srgbClr val="404040"/>
                </a:solidFill>
                <a:latin typeface="Avenir Book"/>
                <a:cs typeface="Avenir Book"/>
              </a:rPr>
              <a:t> </a:t>
            </a:r>
            <a:r>
              <a:rPr lang="nl-BE" sz="2000" b="0" dirty="0" err="1">
                <a:solidFill>
                  <a:srgbClr val="404040"/>
                </a:solidFill>
                <a:latin typeface="Avenir Book"/>
                <a:cs typeface="Avenir Book"/>
              </a:rPr>
              <a:t>messages</a:t>
            </a:r>
            <a:r>
              <a:rPr lang="nl-BE" sz="2000" b="0" dirty="0">
                <a:solidFill>
                  <a:srgbClr val="404040"/>
                </a:solidFill>
                <a:latin typeface="Avenir Book"/>
                <a:cs typeface="Avenir Book"/>
              </a:rPr>
              <a:t> </a:t>
            </a:r>
          </a:p>
        </p:txBody>
      </p:sp>
      <p:sp>
        <p:nvSpPr>
          <p:cNvPr id="4" name="Espace réservé du texte 3"/>
          <p:cNvSpPr>
            <a:spLocks noGrp="1"/>
          </p:cNvSpPr>
          <p:nvPr>
            <p:ph type="body" sz="quarter" idx="14"/>
          </p:nvPr>
        </p:nvSpPr>
        <p:spPr/>
        <p:txBody>
          <a:bodyPr/>
          <a:lstStyle/>
          <a:p>
            <a:r>
              <a:rPr lang="nl-BE" dirty="0"/>
              <a:t>Brussels, </a:t>
            </a:r>
            <a:r>
              <a:rPr lang="nl-BE" dirty="0" err="1"/>
              <a:t>July</a:t>
            </a:r>
            <a:r>
              <a:rPr lang="nl-BE" dirty="0"/>
              <a:t>  2020</a:t>
            </a:r>
          </a:p>
        </p:txBody>
      </p:sp>
      <p:sp>
        <p:nvSpPr>
          <p:cNvPr id="6" name="Espace réservé pour une image  3"/>
          <p:cNvSpPr>
            <a:spLocks noGrp="1"/>
          </p:cNvSpPr>
          <p:nvPr>
            <p:ph type="pic" sz="quarter" idx="15"/>
          </p:nvPr>
        </p:nvSpPr>
        <p:spPr>
          <a:xfrm>
            <a:off x="3416300" y="1385455"/>
            <a:ext cx="1471229" cy="1300907"/>
          </a:xfrm>
        </p:spPr>
      </p:sp>
    </p:spTree>
    <p:extLst>
      <p:ext uri="{BB962C8B-B14F-4D97-AF65-F5344CB8AC3E}">
        <p14:creationId xmlns:p14="http://schemas.microsoft.com/office/powerpoint/2010/main" val="11084332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nl-BE" b="0" dirty="0" err="1">
                <a:latin typeface="Avenir Heavy"/>
                <a:cs typeface="Avenir Heavy"/>
              </a:rPr>
              <a:t>What</a:t>
            </a:r>
            <a:r>
              <a:rPr lang="nl-BE" b="0" dirty="0">
                <a:latin typeface="Avenir Heavy"/>
                <a:cs typeface="Avenir Heavy"/>
              </a:rPr>
              <a:t> </a:t>
            </a:r>
            <a:r>
              <a:rPr lang="nl-BE" b="0" dirty="0" err="1">
                <a:latin typeface="Avenir Heavy"/>
                <a:cs typeface="Avenir Heavy"/>
              </a:rPr>
              <a:t>to</a:t>
            </a:r>
            <a:r>
              <a:rPr lang="nl-BE" b="0" dirty="0">
                <a:latin typeface="Avenir Heavy"/>
                <a:cs typeface="Avenir Heavy"/>
              </a:rPr>
              <a:t> do </a:t>
            </a:r>
            <a:r>
              <a:rPr lang="nl-BE" b="0" dirty="0" err="1">
                <a:latin typeface="Avenir Heavy"/>
                <a:cs typeface="Avenir Heavy"/>
              </a:rPr>
              <a:t>when</a:t>
            </a:r>
            <a:r>
              <a:rPr lang="nl-BE" b="0" dirty="0">
                <a:latin typeface="Avenir Heavy"/>
                <a:cs typeface="Avenir Heavy"/>
              </a:rPr>
              <a:t> </a:t>
            </a:r>
            <a:r>
              <a:rPr lang="nl-BE" b="0" dirty="0" err="1">
                <a:latin typeface="Avenir Heavy"/>
                <a:cs typeface="Avenir Heavy"/>
              </a:rPr>
              <a:t>being</a:t>
            </a:r>
            <a:r>
              <a:rPr lang="nl-BE" b="0" dirty="0">
                <a:latin typeface="Avenir Heavy"/>
                <a:cs typeface="Avenir Heavy"/>
              </a:rPr>
              <a:t> ‘</a:t>
            </a:r>
            <a:r>
              <a:rPr lang="nl-BE" b="0" dirty="0" err="1">
                <a:latin typeface="Avenir Heavy"/>
                <a:cs typeface="Avenir Heavy"/>
              </a:rPr>
              <a:t>phished</a:t>
            </a:r>
            <a:r>
              <a:rPr lang="nl-BE" b="0" dirty="0">
                <a:latin typeface="Avenir Heavy"/>
                <a:cs typeface="Avenir Heavy"/>
              </a:rPr>
              <a:t>’?</a:t>
            </a:r>
          </a:p>
        </p:txBody>
      </p:sp>
      <p:sp>
        <p:nvSpPr>
          <p:cNvPr id="3" name="Espace réservé du contenu 2"/>
          <p:cNvSpPr>
            <a:spLocks noGrp="1"/>
          </p:cNvSpPr>
          <p:nvPr>
            <p:ph idx="1"/>
          </p:nvPr>
        </p:nvSpPr>
        <p:spPr/>
        <p:txBody>
          <a:bodyPr/>
          <a:lstStyle/>
          <a:p>
            <a:pPr marL="0" indent="0">
              <a:spcAft>
                <a:spcPts val="600"/>
              </a:spcAft>
              <a:buNone/>
            </a:pPr>
            <a:r>
              <a:rPr lang="nl-BE" b="0" dirty="0" err="1">
                <a:latin typeface="Avenir Heavy"/>
                <a:cs typeface="Avenir Heavy"/>
              </a:rPr>
              <a:t>Good</a:t>
            </a:r>
            <a:r>
              <a:rPr lang="nl-BE" b="0" dirty="0">
                <a:latin typeface="Avenir Heavy"/>
                <a:cs typeface="Avenir Heavy"/>
              </a:rPr>
              <a:t> </a:t>
            </a:r>
            <a:r>
              <a:rPr lang="nl-BE" b="0" dirty="0" err="1">
                <a:latin typeface="Avenir Heavy"/>
                <a:cs typeface="Avenir Heavy"/>
              </a:rPr>
              <a:t>reactions</a:t>
            </a:r>
            <a:r>
              <a:rPr lang="nl-BE" b="0" dirty="0">
                <a:latin typeface="Avenir Heavy"/>
                <a:cs typeface="Avenir Heavy"/>
              </a:rPr>
              <a:t>:</a:t>
            </a:r>
            <a:endParaRPr lang="nl-BE" b="0" dirty="0">
              <a:solidFill>
                <a:srgbClr val="404040"/>
              </a:solidFill>
              <a:latin typeface="Avenir Heavy"/>
              <a:cs typeface="Avenir Heavy"/>
            </a:endParaRPr>
          </a:p>
          <a:p>
            <a:r>
              <a:rPr lang="nl-BE" b="0" dirty="0"/>
              <a:t>Don’t answer</a:t>
            </a:r>
          </a:p>
          <a:p>
            <a:r>
              <a:rPr lang="nl-BE" b="0" dirty="0"/>
              <a:t>Check the address of the sender (hover over so that you see the real e-mail address)</a:t>
            </a:r>
          </a:p>
          <a:p>
            <a:r>
              <a:rPr lang="nl-BE" b="0" dirty="0"/>
              <a:t>Check if you can trust the links (hover over so that you can see the real web address)</a:t>
            </a:r>
          </a:p>
          <a:p>
            <a:r>
              <a:rPr lang="nl-BE" b="0" dirty="0"/>
              <a:t>Mind the appendices</a:t>
            </a:r>
          </a:p>
          <a:p>
            <a:r>
              <a:rPr lang="nl-BE" b="0" dirty="0"/>
              <a:t>Don’t use payment systems you don’t know</a:t>
            </a:r>
          </a:p>
          <a:p>
            <a:endParaRPr lang="nl-BE" b="0" dirty="0">
              <a:solidFill>
                <a:schemeClr val="tx1">
                  <a:lumMod val="65000"/>
                  <a:lumOff val="35000"/>
                </a:schemeClr>
              </a:solidFill>
            </a:endParaRPr>
          </a:p>
          <a:p>
            <a:endParaRPr lang="nl-BE" b="0" dirty="0">
              <a:solidFill>
                <a:schemeClr val="tx1">
                  <a:lumMod val="65000"/>
                  <a:lumOff val="35000"/>
                </a:schemeClr>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nl-BE" altLang="en-US" smtClean="0"/>
              <a:pPr>
                <a:defRPr/>
              </a:pPr>
              <a:t>10</a:t>
            </a:fld>
            <a:endParaRPr lang="nl-BE" altLang="en-US" dirty="0"/>
          </a:p>
        </p:txBody>
      </p:sp>
      <p:sp>
        <p:nvSpPr>
          <p:cNvPr id="7" name="ZoneTexte 6"/>
          <p:cNvSpPr txBox="1"/>
          <p:nvPr/>
        </p:nvSpPr>
        <p:spPr bwMode="auto">
          <a:xfrm>
            <a:off x="817897" y="812899"/>
            <a:ext cx="2630487" cy="1646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nl-BE" sz="2800" b="1" dirty="0">
                <a:solidFill>
                  <a:srgbClr val="457A8C"/>
                </a:solidFill>
                <a:latin typeface="Avenir Heavy"/>
                <a:cs typeface="Avenir Heavy"/>
              </a:rPr>
              <a:t>2 </a:t>
            </a:r>
            <a:r>
              <a:rPr lang="nl-BE" sz="2800" b="1" dirty="0" err="1">
                <a:solidFill>
                  <a:srgbClr val="457A8C"/>
                </a:solidFill>
                <a:latin typeface="Avenir Heavy"/>
                <a:cs typeface="Avenir Heavy"/>
              </a:rPr>
              <a:t>know</a:t>
            </a:r>
            <a:r>
              <a:rPr lang="nl-BE" sz="2800" b="1" dirty="0">
                <a:solidFill>
                  <a:srgbClr val="457A8C"/>
                </a:solidFill>
                <a:latin typeface="Avenir Heavy"/>
                <a:cs typeface="Avenir Heavy"/>
              </a:rPr>
              <a:t> more </a:t>
            </a:r>
            <a:r>
              <a:rPr lang="nl-BE" sz="2800" b="1" dirty="0" err="1">
                <a:solidFill>
                  <a:srgbClr val="457A8C"/>
                </a:solidFill>
                <a:latin typeface="Avenir Heavy"/>
                <a:cs typeface="Avenir Heavy"/>
              </a:rPr>
              <a:t>than</a:t>
            </a:r>
            <a:r>
              <a:rPr lang="nl-BE" sz="2800" b="1" dirty="0">
                <a:solidFill>
                  <a:srgbClr val="457A8C"/>
                </a:solidFill>
                <a:latin typeface="Avenir Heavy"/>
                <a:cs typeface="Avenir Heavy"/>
              </a:rPr>
              <a:t> 1</a:t>
            </a:r>
          </a:p>
          <a:p>
            <a:pPr eaLnBrk="1" hangingPunct="1">
              <a:spcBef>
                <a:spcPts val="600"/>
              </a:spcBef>
            </a:pPr>
            <a:r>
              <a:rPr lang="nl-BE" sz="2000" b="1" dirty="0" err="1">
                <a:solidFill>
                  <a:srgbClr val="457A8C"/>
                </a:solidFill>
                <a:latin typeface="Avenir Book" charset="0"/>
              </a:rPr>
              <a:t>If</a:t>
            </a:r>
            <a:r>
              <a:rPr lang="nl-BE" sz="2000" b="1" dirty="0">
                <a:solidFill>
                  <a:srgbClr val="457A8C"/>
                </a:solidFill>
                <a:latin typeface="Avenir Book" charset="0"/>
              </a:rPr>
              <a:t> </a:t>
            </a:r>
            <a:r>
              <a:rPr lang="nl-BE" sz="2000" b="1" dirty="0" err="1">
                <a:solidFill>
                  <a:srgbClr val="457A8C"/>
                </a:solidFill>
                <a:latin typeface="Avenir Book" charset="0"/>
              </a:rPr>
              <a:t>you</a:t>
            </a:r>
            <a:r>
              <a:rPr lang="nl-BE" sz="2000" b="1" dirty="0">
                <a:solidFill>
                  <a:srgbClr val="457A8C"/>
                </a:solidFill>
                <a:latin typeface="Avenir Book" charset="0"/>
              </a:rPr>
              <a:t> </a:t>
            </a:r>
            <a:r>
              <a:rPr lang="nl-BE" sz="2000" b="1" dirty="0" err="1">
                <a:solidFill>
                  <a:srgbClr val="457A8C"/>
                </a:solidFill>
                <a:latin typeface="Avenir Book" charset="0"/>
              </a:rPr>
              <a:t>hesitate</a:t>
            </a:r>
            <a:r>
              <a:rPr lang="nl-BE" sz="2000" b="1" dirty="0">
                <a:solidFill>
                  <a:srgbClr val="457A8C"/>
                </a:solidFill>
                <a:latin typeface="Avenir Book" charset="0"/>
              </a:rPr>
              <a:t>, talk </a:t>
            </a:r>
            <a:r>
              <a:rPr lang="nl-BE" sz="2000" b="1" dirty="0" err="1">
                <a:solidFill>
                  <a:srgbClr val="457A8C"/>
                </a:solidFill>
                <a:latin typeface="Avenir Book" charset="0"/>
              </a:rPr>
              <a:t>to</a:t>
            </a:r>
            <a:r>
              <a:rPr lang="nl-BE" sz="2000" b="1" dirty="0">
                <a:solidFill>
                  <a:srgbClr val="457A8C"/>
                </a:solidFill>
                <a:latin typeface="Avenir Book" charset="0"/>
              </a:rPr>
              <a:t> </a:t>
            </a:r>
            <a:r>
              <a:rPr lang="nl-BE" sz="2000" b="1" dirty="0" err="1">
                <a:solidFill>
                  <a:srgbClr val="457A8C"/>
                </a:solidFill>
                <a:latin typeface="Avenir Book" charset="0"/>
              </a:rPr>
              <a:t>others</a:t>
            </a:r>
            <a:endParaRPr lang="nl-BE" sz="2400" b="1" dirty="0">
              <a:solidFill>
                <a:srgbClr val="457A8C"/>
              </a:solidFill>
              <a:latin typeface="Avenir Book" charset="0"/>
            </a:endParaRPr>
          </a:p>
        </p:txBody>
      </p:sp>
      <p:sp>
        <p:nvSpPr>
          <p:cNvPr id="13" name="ZoneTexte 12"/>
          <p:cNvSpPr txBox="1"/>
          <p:nvPr/>
        </p:nvSpPr>
        <p:spPr bwMode="auto">
          <a:xfrm>
            <a:off x="5698929" y="640272"/>
            <a:ext cx="1846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eaLnBrk="1" hangingPunct="1">
              <a:spcBef>
                <a:spcPct val="0"/>
              </a:spcBef>
              <a:buFontTx/>
              <a:buNone/>
            </a:pPr>
            <a:endParaRPr lang="nl-BE" sz="1400" dirty="0">
              <a:solidFill>
                <a:srgbClr val="E22567"/>
              </a:solidFill>
              <a:latin typeface="Avenir Book" charset="0"/>
            </a:endParaRPr>
          </a:p>
        </p:txBody>
      </p:sp>
    </p:spTree>
    <p:extLst>
      <p:ext uri="{BB962C8B-B14F-4D97-AF65-F5344CB8AC3E}">
        <p14:creationId xmlns:p14="http://schemas.microsoft.com/office/powerpoint/2010/main" val="3325210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nl-BE" b="0" dirty="0">
                <a:latin typeface="Avenir Heavy"/>
                <a:cs typeface="Avenir Heavy"/>
              </a:rPr>
              <a:t>How </a:t>
            </a:r>
            <a:r>
              <a:rPr lang="nl-BE" b="0" dirty="0" err="1">
                <a:latin typeface="Avenir Heavy"/>
                <a:cs typeface="Avenir Heavy"/>
              </a:rPr>
              <a:t>to</a:t>
            </a:r>
            <a:r>
              <a:rPr lang="nl-BE" b="0" dirty="0">
                <a:latin typeface="Avenir Heavy"/>
                <a:cs typeface="Avenir Heavy"/>
              </a:rPr>
              <a:t> </a:t>
            </a:r>
            <a:r>
              <a:rPr lang="nl-BE" b="0" dirty="0" err="1">
                <a:latin typeface="Avenir Heavy"/>
                <a:cs typeface="Avenir Heavy"/>
              </a:rPr>
              <a:t>react</a:t>
            </a:r>
            <a:r>
              <a:rPr lang="nl-BE" b="0" dirty="0">
                <a:latin typeface="Avenir Heavy"/>
                <a:cs typeface="Avenir Heavy"/>
              </a:rPr>
              <a:t> </a:t>
            </a:r>
            <a:r>
              <a:rPr lang="nl-BE" b="0" dirty="0" err="1">
                <a:latin typeface="Avenir Heavy"/>
                <a:cs typeface="Avenir Heavy"/>
              </a:rPr>
              <a:t>when</a:t>
            </a:r>
            <a:r>
              <a:rPr lang="nl-BE" b="0" dirty="0">
                <a:latin typeface="Avenir Heavy"/>
                <a:cs typeface="Avenir Heavy"/>
              </a:rPr>
              <a:t> </a:t>
            </a:r>
            <a:r>
              <a:rPr lang="nl-BE" b="0" dirty="0" err="1">
                <a:latin typeface="Avenir Heavy"/>
                <a:cs typeface="Avenir Heavy"/>
              </a:rPr>
              <a:t>being</a:t>
            </a:r>
            <a:r>
              <a:rPr lang="nl-BE" b="0" dirty="0">
                <a:latin typeface="Avenir Heavy"/>
                <a:cs typeface="Avenir Heavy"/>
              </a:rPr>
              <a:t> ‘’</a:t>
            </a:r>
            <a:r>
              <a:rPr lang="nl-BE" b="0" dirty="0" err="1">
                <a:latin typeface="Avenir Heavy"/>
                <a:cs typeface="Avenir Heavy"/>
              </a:rPr>
              <a:t>phished</a:t>
            </a:r>
            <a:r>
              <a:rPr lang="nl-BE" b="0" dirty="0">
                <a:latin typeface="Avenir Heavy"/>
                <a:cs typeface="Avenir Heavy"/>
              </a:rPr>
              <a:t>’?</a:t>
            </a:r>
          </a:p>
        </p:txBody>
      </p:sp>
      <p:sp>
        <p:nvSpPr>
          <p:cNvPr id="3" name="Espace réservé du contenu 2"/>
          <p:cNvSpPr>
            <a:spLocks noGrp="1"/>
          </p:cNvSpPr>
          <p:nvPr>
            <p:ph idx="1"/>
          </p:nvPr>
        </p:nvSpPr>
        <p:spPr/>
        <p:txBody>
          <a:bodyPr/>
          <a:lstStyle/>
          <a:p>
            <a:pPr marL="0" indent="0">
              <a:spcAft>
                <a:spcPts val="600"/>
              </a:spcAft>
              <a:buNone/>
            </a:pPr>
            <a:r>
              <a:rPr lang="nl-BE" b="0" dirty="0">
                <a:solidFill>
                  <a:srgbClr val="404040"/>
                </a:solidFill>
                <a:latin typeface="Avenir Heavy"/>
                <a:cs typeface="Avenir Heavy"/>
              </a:rPr>
              <a:t>The means:</a:t>
            </a:r>
          </a:p>
          <a:p>
            <a:r>
              <a:rPr lang="nl-BE" b="0" dirty="0">
                <a:solidFill>
                  <a:srgbClr val="404040"/>
                </a:solidFill>
              </a:rPr>
              <a:t>Contact </a:t>
            </a:r>
            <a:r>
              <a:rPr lang="nl-BE" b="0" dirty="0" err="1">
                <a:solidFill>
                  <a:srgbClr val="404040"/>
                </a:solidFill>
              </a:rPr>
              <a:t>sender</a:t>
            </a:r>
            <a:r>
              <a:rPr lang="nl-BE" b="0" dirty="0">
                <a:solidFill>
                  <a:srgbClr val="404040"/>
                </a:solidFill>
              </a:rPr>
              <a:t> via </a:t>
            </a:r>
            <a:r>
              <a:rPr lang="nl-BE" b="0" dirty="0" err="1">
                <a:solidFill>
                  <a:srgbClr val="404040"/>
                </a:solidFill>
              </a:rPr>
              <a:t>another</a:t>
            </a:r>
            <a:r>
              <a:rPr lang="nl-BE" b="0" dirty="0">
                <a:solidFill>
                  <a:srgbClr val="404040"/>
                </a:solidFill>
              </a:rPr>
              <a:t> </a:t>
            </a:r>
            <a:r>
              <a:rPr lang="nl-BE" b="0" dirty="0" err="1">
                <a:solidFill>
                  <a:srgbClr val="404040"/>
                </a:solidFill>
              </a:rPr>
              <a:t>channel</a:t>
            </a:r>
            <a:endParaRPr lang="nl-BE" b="0" dirty="0">
              <a:solidFill>
                <a:srgbClr val="404040"/>
              </a:solidFill>
            </a:endParaRPr>
          </a:p>
          <a:p>
            <a:r>
              <a:rPr lang="nl-BE" b="0" dirty="0" err="1">
                <a:solidFill>
                  <a:srgbClr val="404040"/>
                </a:solidFill>
              </a:rPr>
              <a:t>Warn</a:t>
            </a:r>
            <a:r>
              <a:rPr lang="nl-BE" b="0" dirty="0">
                <a:solidFill>
                  <a:srgbClr val="404040"/>
                </a:solidFill>
              </a:rPr>
              <a:t> </a:t>
            </a:r>
            <a:r>
              <a:rPr lang="nl-BE" b="0" dirty="0" err="1"/>
              <a:t>r</a:t>
            </a:r>
            <a:r>
              <a:rPr lang="nl-BE" b="0" dirty="0" err="1">
                <a:solidFill>
                  <a:srgbClr val="404040"/>
                </a:solidFill>
              </a:rPr>
              <a:t>esponsible</a:t>
            </a:r>
            <a:endParaRPr lang="nl-BE" b="0" dirty="0">
              <a:solidFill>
                <a:srgbClr val="404040"/>
              </a:solidFill>
            </a:endParaRPr>
          </a:p>
          <a:p>
            <a:r>
              <a:rPr lang="nl-BE" b="0" dirty="0">
                <a:solidFill>
                  <a:srgbClr val="404040"/>
                </a:solidFill>
              </a:rPr>
              <a:t>Change </a:t>
            </a:r>
            <a:r>
              <a:rPr lang="nl-BE" b="0" dirty="0" err="1"/>
              <a:t>p</a:t>
            </a:r>
            <a:r>
              <a:rPr lang="nl-BE" b="0" dirty="0" err="1">
                <a:solidFill>
                  <a:srgbClr val="404040"/>
                </a:solidFill>
              </a:rPr>
              <a:t>asswords</a:t>
            </a:r>
            <a:endParaRPr lang="nl-BE" b="0" dirty="0">
              <a:solidFill>
                <a:srgbClr val="404040"/>
              </a:solidFill>
            </a:endParaRPr>
          </a:p>
          <a:p>
            <a:r>
              <a:rPr lang="nl-BE" b="0" dirty="0">
                <a:solidFill>
                  <a:srgbClr val="404040"/>
                </a:solidFill>
              </a:rPr>
              <a:t>Take </a:t>
            </a:r>
            <a:r>
              <a:rPr lang="nl-BE" b="0" dirty="0" err="1"/>
              <a:t>b</a:t>
            </a:r>
            <a:r>
              <a:rPr lang="nl-BE" b="0" dirty="0" err="1">
                <a:solidFill>
                  <a:srgbClr val="404040"/>
                </a:solidFill>
              </a:rPr>
              <a:t>ack-ups</a:t>
            </a:r>
            <a:endParaRPr lang="nl-BE" b="0" dirty="0">
              <a:solidFill>
                <a:srgbClr val="404040"/>
              </a:solidFill>
            </a:endParaRPr>
          </a:p>
          <a:p>
            <a:r>
              <a:rPr lang="nl-BE" b="0" dirty="0">
                <a:solidFill>
                  <a:srgbClr val="404040"/>
                </a:solidFill>
              </a:rPr>
              <a:t>Do antivirus control</a:t>
            </a:r>
          </a:p>
          <a:p>
            <a:endParaRPr lang="nl-BE" b="0" dirty="0">
              <a:solidFill>
                <a:srgbClr val="404040"/>
              </a:solidFill>
            </a:endParaRPr>
          </a:p>
          <a:p>
            <a:endParaRPr lang="nl-BE" b="0" dirty="0">
              <a:solidFill>
                <a:srgbClr val="404040"/>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nl-BE" altLang="en-US" smtClean="0"/>
              <a:pPr>
                <a:defRPr/>
              </a:pPr>
              <a:t>11</a:t>
            </a:fld>
            <a:endParaRPr lang="nl-BE" altLang="en-US" dirty="0"/>
          </a:p>
        </p:txBody>
      </p:sp>
      <p:sp>
        <p:nvSpPr>
          <p:cNvPr id="7" name="ZoneTexte 6"/>
          <p:cNvSpPr txBox="1"/>
          <p:nvPr/>
        </p:nvSpPr>
        <p:spPr bwMode="auto">
          <a:xfrm>
            <a:off x="817897" y="812899"/>
            <a:ext cx="2630487"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nl-BE" sz="2800" b="1" dirty="0">
                <a:solidFill>
                  <a:srgbClr val="457A8C"/>
                </a:solidFill>
                <a:latin typeface="Avenir Heavy"/>
                <a:cs typeface="Avenir Heavy"/>
              </a:rPr>
              <a:t>No </a:t>
            </a:r>
            <a:r>
              <a:rPr lang="nl-BE" sz="2800" b="1" dirty="0" err="1">
                <a:solidFill>
                  <a:srgbClr val="457A8C"/>
                </a:solidFill>
                <a:latin typeface="Avenir Heavy"/>
                <a:cs typeface="Avenir Heavy"/>
              </a:rPr>
              <a:t>panic</a:t>
            </a:r>
            <a:endParaRPr lang="nl-BE" sz="2800" b="1" dirty="0">
              <a:solidFill>
                <a:srgbClr val="457A8C"/>
              </a:solidFill>
              <a:latin typeface="Avenir Heavy"/>
              <a:cs typeface="Avenir Heavy"/>
            </a:endParaRPr>
          </a:p>
          <a:p>
            <a:pPr eaLnBrk="1" hangingPunct="1"/>
            <a:r>
              <a:rPr lang="nl-BE" sz="2000" b="1" dirty="0" err="1">
                <a:solidFill>
                  <a:srgbClr val="457A8C"/>
                </a:solidFill>
                <a:latin typeface="Avenir Book" charset="0"/>
              </a:rPr>
              <a:t>Immediately</a:t>
            </a:r>
            <a:r>
              <a:rPr lang="nl-BE" sz="2000" b="1" dirty="0">
                <a:solidFill>
                  <a:srgbClr val="457A8C"/>
                </a:solidFill>
                <a:latin typeface="Avenir Book" charset="0"/>
              </a:rPr>
              <a:t> </a:t>
            </a:r>
            <a:r>
              <a:rPr lang="nl-BE" sz="2000" b="1" dirty="0" err="1">
                <a:solidFill>
                  <a:srgbClr val="457A8C"/>
                </a:solidFill>
                <a:latin typeface="Avenir Book" charset="0"/>
              </a:rPr>
              <a:t>warn</a:t>
            </a:r>
            <a:r>
              <a:rPr lang="nl-BE" sz="2000" b="1" dirty="0">
                <a:solidFill>
                  <a:srgbClr val="457A8C"/>
                </a:solidFill>
                <a:latin typeface="Avenir Book" charset="0"/>
              </a:rPr>
              <a:t> the </a:t>
            </a:r>
            <a:r>
              <a:rPr lang="nl-BE" sz="2000" b="1" dirty="0" err="1">
                <a:solidFill>
                  <a:srgbClr val="457A8C"/>
                </a:solidFill>
                <a:latin typeface="Avenir Book" charset="0"/>
              </a:rPr>
              <a:t>responsible</a:t>
            </a:r>
            <a:endParaRPr lang="nl-BE" sz="2400" b="1" dirty="0">
              <a:solidFill>
                <a:srgbClr val="457A8C"/>
              </a:solidFill>
              <a:latin typeface="Avenir Book" charset="0"/>
            </a:endParaRPr>
          </a:p>
        </p:txBody>
      </p:sp>
      <p:sp>
        <p:nvSpPr>
          <p:cNvPr id="13" name="ZoneTexte 12"/>
          <p:cNvSpPr txBox="1"/>
          <p:nvPr/>
        </p:nvSpPr>
        <p:spPr bwMode="auto">
          <a:xfrm>
            <a:off x="5698929" y="640272"/>
            <a:ext cx="1846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eaLnBrk="1" hangingPunct="1">
              <a:spcBef>
                <a:spcPct val="0"/>
              </a:spcBef>
              <a:buFontTx/>
              <a:buNone/>
            </a:pPr>
            <a:endParaRPr lang="nl-BE" sz="1400" dirty="0">
              <a:solidFill>
                <a:srgbClr val="E22567"/>
              </a:solidFill>
              <a:latin typeface="Avenir Book" charset="0"/>
            </a:endParaRPr>
          </a:p>
        </p:txBody>
      </p:sp>
    </p:spTree>
    <p:extLst>
      <p:ext uri="{BB962C8B-B14F-4D97-AF65-F5344CB8AC3E}">
        <p14:creationId xmlns:p14="http://schemas.microsoft.com/office/powerpoint/2010/main" val="6295796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B2F939CD-0681-644D-A3BD-A33A998AF36E}" type="slidenum">
              <a:rPr lang="nl-BE" altLang="en-US" smtClean="0"/>
              <a:pPr>
                <a:defRPr/>
              </a:pPr>
              <a:t>12</a:t>
            </a:fld>
            <a:endParaRPr lang="nl-BE" altLang="en-US" dirty="0"/>
          </a:p>
        </p:txBody>
      </p:sp>
      <p:sp>
        <p:nvSpPr>
          <p:cNvPr id="6" name="ZoneTexte 5"/>
          <p:cNvSpPr txBox="1"/>
          <p:nvPr/>
        </p:nvSpPr>
        <p:spPr bwMode="auto">
          <a:xfrm>
            <a:off x="817897" y="1289952"/>
            <a:ext cx="2683733"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nl-BE" sz="2800" b="1" dirty="0" err="1">
                <a:solidFill>
                  <a:srgbClr val="457A8C"/>
                </a:solidFill>
                <a:latin typeface="Avenir Heavy"/>
                <a:cs typeface="Avenir Heavy"/>
              </a:rPr>
              <a:t>Phishing</a:t>
            </a:r>
            <a:r>
              <a:rPr lang="nl-BE" sz="2800" b="1" dirty="0">
                <a:solidFill>
                  <a:srgbClr val="457A8C"/>
                </a:solidFill>
                <a:latin typeface="Avenir Heavy"/>
                <a:cs typeface="Avenir Heavy"/>
              </a:rPr>
              <a:t>:</a:t>
            </a:r>
          </a:p>
          <a:p>
            <a:pPr eaLnBrk="1" hangingPunct="1"/>
            <a:r>
              <a:rPr lang="nl-BE" sz="2800" b="1" dirty="0" err="1">
                <a:solidFill>
                  <a:srgbClr val="457A8C"/>
                </a:solidFill>
                <a:latin typeface="Avenir Heavy"/>
                <a:cs typeface="Avenir Heavy"/>
              </a:rPr>
              <a:t>discuss</a:t>
            </a:r>
            <a:r>
              <a:rPr lang="nl-BE" sz="2800" b="1" dirty="0">
                <a:solidFill>
                  <a:srgbClr val="457A8C"/>
                </a:solidFill>
                <a:latin typeface="Avenir Heavy"/>
                <a:cs typeface="Avenir Heavy"/>
              </a:rPr>
              <a:t> </a:t>
            </a:r>
            <a:r>
              <a:rPr lang="nl-BE" sz="2800" b="1" dirty="0" err="1">
                <a:solidFill>
                  <a:srgbClr val="457A8C"/>
                </a:solidFill>
                <a:latin typeface="Avenir Heavy"/>
                <a:cs typeface="Avenir Heavy"/>
              </a:rPr>
              <a:t>it</a:t>
            </a:r>
            <a:r>
              <a:rPr lang="nl-BE" sz="2800" b="1" dirty="0">
                <a:solidFill>
                  <a:srgbClr val="457A8C"/>
                </a:solidFill>
                <a:latin typeface="Avenir Heavy"/>
                <a:cs typeface="Avenir Heavy"/>
              </a:rPr>
              <a:t>! (</a:t>
            </a:r>
            <a:r>
              <a:rPr lang="nl-BE" sz="2800" b="1" dirty="0" err="1">
                <a:solidFill>
                  <a:srgbClr val="457A8C"/>
                </a:solidFill>
                <a:latin typeface="Avenir Heavy"/>
                <a:cs typeface="Avenir Heavy"/>
              </a:rPr>
              <a:t>not</a:t>
            </a:r>
            <a:r>
              <a:rPr lang="nl-BE" sz="2800" b="1" dirty="0">
                <a:solidFill>
                  <a:srgbClr val="457A8C"/>
                </a:solidFill>
                <a:latin typeface="Avenir Heavy"/>
                <a:cs typeface="Avenir Heavy"/>
              </a:rPr>
              <a:t> </a:t>
            </a:r>
            <a:r>
              <a:rPr lang="nl-BE" sz="2800" b="1" dirty="0" err="1">
                <a:solidFill>
                  <a:srgbClr val="457A8C"/>
                </a:solidFill>
                <a:latin typeface="Avenir Heavy"/>
                <a:cs typeface="Avenir Heavy"/>
              </a:rPr>
              <a:t>only</a:t>
            </a:r>
            <a:r>
              <a:rPr lang="nl-BE" sz="2800" b="1" dirty="0">
                <a:solidFill>
                  <a:srgbClr val="457A8C"/>
                </a:solidFill>
                <a:latin typeface="Avenir Heavy"/>
                <a:cs typeface="Avenir Heavy"/>
              </a:rPr>
              <a:t> </a:t>
            </a:r>
            <a:r>
              <a:rPr lang="nl-BE" sz="2800" b="1" dirty="0" err="1">
                <a:solidFill>
                  <a:srgbClr val="457A8C"/>
                </a:solidFill>
                <a:latin typeface="Avenir Heavy"/>
                <a:cs typeface="Avenir Heavy"/>
              </a:rPr>
              <a:t>with</a:t>
            </a:r>
            <a:r>
              <a:rPr lang="nl-BE" sz="2800" b="1" dirty="0">
                <a:solidFill>
                  <a:srgbClr val="457A8C"/>
                </a:solidFill>
                <a:latin typeface="Avenir Heavy"/>
                <a:cs typeface="Avenir Heavy"/>
              </a:rPr>
              <a:t> </a:t>
            </a:r>
            <a:r>
              <a:rPr lang="nl-BE" sz="2800" b="1" dirty="0" err="1">
                <a:solidFill>
                  <a:srgbClr val="457A8C"/>
                </a:solidFill>
                <a:latin typeface="Avenir Heavy"/>
                <a:cs typeface="Avenir Heavy"/>
              </a:rPr>
              <a:t>your</a:t>
            </a:r>
            <a:r>
              <a:rPr lang="nl-BE" sz="2800" b="1" dirty="0">
                <a:solidFill>
                  <a:srgbClr val="457A8C"/>
                </a:solidFill>
                <a:latin typeface="Avenir Heavy"/>
                <a:cs typeface="Avenir Heavy"/>
              </a:rPr>
              <a:t> </a:t>
            </a:r>
            <a:r>
              <a:rPr lang="nl-BE" sz="2800" b="1" dirty="0" err="1">
                <a:solidFill>
                  <a:srgbClr val="457A8C"/>
                </a:solidFill>
                <a:latin typeface="Avenir Heavy"/>
                <a:cs typeface="Avenir Heavy"/>
              </a:rPr>
              <a:t>grandma</a:t>
            </a:r>
            <a:r>
              <a:rPr lang="nl-BE" sz="2800" b="1" dirty="0">
                <a:solidFill>
                  <a:srgbClr val="457A8C"/>
                </a:solidFill>
                <a:latin typeface="Avenir Heavy"/>
                <a:cs typeface="Avenir Heavy"/>
              </a:rPr>
              <a:t>)</a:t>
            </a:r>
          </a:p>
        </p:txBody>
      </p:sp>
      <p:sp>
        <p:nvSpPr>
          <p:cNvPr id="5" name="ZoneTexte 4"/>
          <p:cNvSpPr txBox="1"/>
          <p:nvPr/>
        </p:nvSpPr>
        <p:spPr bwMode="auto">
          <a:xfrm>
            <a:off x="817897" y="3876144"/>
            <a:ext cx="3434063"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spcBef>
                <a:spcPts val="600"/>
              </a:spcBef>
            </a:pPr>
            <a:r>
              <a:rPr lang="nl-BE" sz="2000" b="1" dirty="0" err="1">
                <a:solidFill>
                  <a:srgbClr val="457A8C"/>
                </a:solidFill>
                <a:latin typeface="Avenir Book" charset="0"/>
              </a:rPr>
              <a:t>What</a:t>
            </a:r>
            <a:r>
              <a:rPr lang="nl-BE" sz="2000" b="1" dirty="0">
                <a:solidFill>
                  <a:srgbClr val="457A8C"/>
                </a:solidFill>
                <a:latin typeface="Avenir Book" charset="0"/>
              </a:rPr>
              <a:t> is </a:t>
            </a:r>
            <a:r>
              <a:rPr lang="nl-BE" sz="2000" b="1" dirty="0" err="1">
                <a:solidFill>
                  <a:srgbClr val="457A8C"/>
                </a:solidFill>
                <a:latin typeface="Avenir Book" charset="0"/>
              </a:rPr>
              <a:t>your</a:t>
            </a:r>
            <a:r>
              <a:rPr lang="nl-BE" sz="2000" b="1" dirty="0">
                <a:solidFill>
                  <a:srgbClr val="457A8C"/>
                </a:solidFill>
                <a:latin typeface="Avenir Book" charset="0"/>
              </a:rPr>
              <a:t> opinion?</a:t>
            </a:r>
            <a:br>
              <a:rPr lang="nl-BE" sz="2000" b="1" dirty="0">
                <a:solidFill>
                  <a:srgbClr val="457A8C"/>
                </a:solidFill>
                <a:latin typeface="Avenir Book" charset="0"/>
              </a:rPr>
            </a:br>
            <a:r>
              <a:rPr lang="nl-BE" sz="2000" b="1" dirty="0" err="1">
                <a:solidFill>
                  <a:srgbClr val="457A8C"/>
                </a:solidFill>
                <a:latin typeface="Avenir Book" charset="0"/>
              </a:rPr>
              <a:t>What</a:t>
            </a:r>
            <a:r>
              <a:rPr lang="nl-BE" sz="2000" b="1" dirty="0">
                <a:solidFill>
                  <a:srgbClr val="457A8C"/>
                </a:solidFill>
                <a:latin typeface="Avenir Book" charset="0"/>
              </a:rPr>
              <a:t> are </a:t>
            </a:r>
            <a:r>
              <a:rPr lang="nl-BE" sz="2000" b="1" dirty="0" err="1">
                <a:solidFill>
                  <a:srgbClr val="457A8C"/>
                </a:solidFill>
                <a:latin typeface="Avenir Book" charset="0"/>
              </a:rPr>
              <a:t>your</a:t>
            </a:r>
            <a:r>
              <a:rPr lang="nl-BE" sz="2000" b="1" dirty="0">
                <a:solidFill>
                  <a:srgbClr val="457A8C"/>
                </a:solidFill>
                <a:latin typeface="Avenir Book" charset="0"/>
              </a:rPr>
              <a:t> </a:t>
            </a:r>
            <a:r>
              <a:rPr lang="nl-BE" sz="2000" b="1" dirty="0" err="1">
                <a:solidFill>
                  <a:srgbClr val="457A8C"/>
                </a:solidFill>
                <a:latin typeface="Avenir Book" charset="0"/>
              </a:rPr>
              <a:t>remarks</a:t>
            </a:r>
            <a:r>
              <a:rPr lang="nl-BE" sz="2000" b="1" dirty="0">
                <a:solidFill>
                  <a:srgbClr val="457A8C"/>
                </a:solidFill>
                <a:latin typeface="Avenir Book" charset="0"/>
              </a:rPr>
              <a:t>?</a:t>
            </a:r>
          </a:p>
          <a:p>
            <a:pPr eaLnBrk="1" hangingPunct="1">
              <a:spcBef>
                <a:spcPts val="600"/>
              </a:spcBef>
            </a:pPr>
            <a:r>
              <a:rPr lang="nl-BE" sz="2000" b="1" dirty="0" err="1">
                <a:solidFill>
                  <a:srgbClr val="457A8C"/>
                </a:solidFill>
                <a:latin typeface="Avenir Book" charset="0"/>
              </a:rPr>
              <a:t>What</a:t>
            </a:r>
            <a:r>
              <a:rPr lang="nl-BE" sz="2000" b="1" dirty="0">
                <a:solidFill>
                  <a:srgbClr val="457A8C"/>
                </a:solidFill>
                <a:latin typeface="Avenir Book" charset="0"/>
              </a:rPr>
              <a:t> do </a:t>
            </a:r>
            <a:r>
              <a:rPr lang="nl-BE" sz="2000" b="1" dirty="0" err="1">
                <a:solidFill>
                  <a:srgbClr val="457A8C"/>
                </a:solidFill>
                <a:latin typeface="Avenir Book" charset="0"/>
              </a:rPr>
              <a:t>you</a:t>
            </a:r>
            <a:r>
              <a:rPr lang="nl-BE" sz="2000" b="1" dirty="0">
                <a:solidFill>
                  <a:srgbClr val="457A8C"/>
                </a:solidFill>
                <a:latin typeface="Avenir Book" charset="0"/>
              </a:rPr>
              <a:t> </a:t>
            </a:r>
            <a:r>
              <a:rPr lang="nl-BE" sz="2000" b="1" dirty="0" err="1">
                <a:solidFill>
                  <a:srgbClr val="457A8C"/>
                </a:solidFill>
                <a:latin typeface="Avenir Book" charset="0"/>
              </a:rPr>
              <a:t>remember</a:t>
            </a:r>
            <a:r>
              <a:rPr lang="nl-BE" sz="2000" b="1" dirty="0">
                <a:solidFill>
                  <a:srgbClr val="457A8C"/>
                </a:solidFill>
                <a:latin typeface="Avenir Book" charset="0"/>
              </a:rPr>
              <a:t>?</a:t>
            </a:r>
          </a:p>
          <a:p>
            <a:pPr eaLnBrk="1" hangingPunct="1">
              <a:spcBef>
                <a:spcPts val="600"/>
              </a:spcBef>
            </a:pPr>
            <a:r>
              <a:rPr lang="nl-BE" sz="2000" b="1" dirty="0" err="1">
                <a:solidFill>
                  <a:srgbClr val="457A8C"/>
                </a:solidFill>
                <a:latin typeface="Avenir Book" charset="0"/>
              </a:rPr>
              <a:t>Your</a:t>
            </a:r>
            <a:r>
              <a:rPr lang="nl-BE" sz="2000" b="1" dirty="0">
                <a:solidFill>
                  <a:srgbClr val="457A8C"/>
                </a:solidFill>
                <a:latin typeface="Avenir Book" charset="0"/>
              </a:rPr>
              <a:t> first action?</a:t>
            </a:r>
          </a:p>
        </p:txBody>
      </p:sp>
      <p:pic>
        <p:nvPicPr>
          <p:cNvPr id="7" name="Image 6" descr="phishing.jpg"/>
          <p:cNvPicPr>
            <a:picLocks noChangeAspect="1"/>
          </p:cNvPicPr>
          <p:nvPr/>
        </p:nvPicPr>
        <p:blipFill rotWithShape="1">
          <a:blip r:embed="rId4">
            <a:extLst>
              <a:ext uri="{28A0092B-C50C-407E-A947-70E740481C1C}">
                <a14:useLocalDpi xmlns:a14="http://schemas.microsoft.com/office/drawing/2010/main" val="0"/>
              </a:ext>
            </a:extLst>
          </a:blip>
          <a:srcRect l="13889" t="9970" r="13808" b="29399"/>
          <a:stretch/>
        </p:blipFill>
        <p:spPr>
          <a:xfrm>
            <a:off x="3839813" y="526889"/>
            <a:ext cx="4952465" cy="5829460"/>
          </a:xfrm>
          <a:prstGeom prst="rect">
            <a:avLst/>
          </a:prstGeom>
        </p:spPr>
      </p:pic>
    </p:spTree>
    <p:extLst>
      <p:ext uri="{BB962C8B-B14F-4D97-AF65-F5344CB8AC3E}">
        <p14:creationId xmlns:p14="http://schemas.microsoft.com/office/powerpoint/2010/main" val="25758410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a:xfrm>
            <a:off x="1053619" y="3894790"/>
            <a:ext cx="2813050" cy="615633"/>
          </a:xfrm>
        </p:spPr>
        <p:txBody>
          <a:bodyPr/>
          <a:lstStyle/>
          <a:p>
            <a:r>
              <a:rPr lang="nl-BE" dirty="0"/>
              <a:t>An </a:t>
            </a:r>
            <a:r>
              <a:rPr lang="nl-BE" dirty="0" err="1"/>
              <a:t>initiative</a:t>
            </a:r>
            <a:r>
              <a:rPr lang="nl-BE" dirty="0"/>
              <a:t> </a:t>
            </a:r>
            <a:r>
              <a:rPr lang="nl-BE" dirty="0" err="1"/>
              <a:t>from</a:t>
            </a:r>
            <a:endParaRPr lang="nl-BE" dirty="0"/>
          </a:p>
          <a:p>
            <a:r>
              <a:rPr lang="nl-BE" dirty="0"/>
              <a:t>the Cyber Security </a:t>
            </a:r>
            <a:r>
              <a:rPr lang="nl-BE" dirty="0" err="1"/>
              <a:t>Coalition</a:t>
            </a:r>
            <a:endParaRPr lang="nl-BE" dirty="0"/>
          </a:p>
        </p:txBody>
      </p:sp>
      <p:sp>
        <p:nvSpPr>
          <p:cNvPr id="3" name="Espace réservé du texte 2"/>
          <p:cNvSpPr>
            <a:spLocks noGrp="1"/>
          </p:cNvSpPr>
          <p:nvPr>
            <p:ph type="body" sz="quarter" idx="11"/>
          </p:nvPr>
        </p:nvSpPr>
        <p:spPr>
          <a:xfrm>
            <a:off x="1053619" y="4556605"/>
            <a:ext cx="3787775" cy="992748"/>
          </a:xfrm>
        </p:spPr>
        <p:txBody>
          <a:bodyPr/>
          <a:lstStyle/>
          <a:p>
            <a:r>
              <a:rPr lang="en-GB" dirty="0"/>
              <a:t>Its objective? Increase the IT-security in Belgium. The Coalition brings together experts from the academic world, the government and the enterprises to better combat cyber-crime.</a:t>
            </a:r>
          </a:p>
        </p:txBody>
      </p:sp>
      <p:sp>
        <p:nvSpPr>
          <p:cNvPr id="4" name="Espace réservé du texte 3"/>
          <p:cNvSpPr>
            <a:spLocks noGrp="1"/>
          </p:cNvSpPr>
          <p:nvPr>
            <p:ph type="body" sz="quarter" idx="12"/>
          </p:nvPr>
        </p:nvSpPr>
        <p:spPr/>
        <p:txBody>
          <a:bodyPr/>
          <a:lstStyle/>
          <a:p>
            <a:pPr eaLnBrk="1" hangingPunct="1">
              <a:spcBef>
                <a:spcPct val="0"/>
              </a:spcBef>
            </a:pPr>
            <a:r>
              <a:rPr lang="nl-BE" altLang="en-US" dirty="0"/>
              <a:t>www.cybersecuritycoalition.be</a:t>
            </a:r>
          </a:p>
        </p:txBody>
      </p:sp>
      <p:sp>
        <p:nvSpPr>
          <p:cNvPr id="8" name="Espace réservé du texte 7"/>
          <p:cNvSpPr>
            <a:spLocks noGrp="1"/>
          </p:cNvSpPr>
          <p:nvPr>
            <p:ph type="body" sz="quarter" idx="14"/>
          </p:nvPr>
        </p:nvSpPr>
        <p:spPr>
          <a:xfrm>
            <a:off x="5480242" y="5842251"/>
            <a:ext cx="3471707" cy="655911"/>
          </a:xfrm>
        </p:spPr>
        <p:txBody>
          <a:bodyPr/>
          <a:lstStyle/>
          <a:p>
            <a:r>
              <a:rPr lang="nl-BE" sz="1000" dirty="0" err="1"/>
              <a:t>All</a:t>
            </a:r>
            <a:r>
              <a:rPr lang="nl-BE" sz="1000" dirty="0"/>
              <a:t> </a:t>
            </a:r>
            <a:r>
              <a:rPr lang="nl-BE" sz="1000" dirty="0" err="1"/>
              <a:t>rights</a:t>
            </a:r>
            <a:r>
              <a:rPr lang="nl-BE" sz="1000" dirty="0"/>
              <a:t> </a:t>
            </a:r>
            <a:r>
              <a:rPr lang="nl-BE" sz="1000" dirty="0" err="1"/>
              <a:t>reserved</a:t>
            </a:r>
            <a:r>
              <a:rPr lang="nl-BE" sz="1000" dirty="0"/>
              <a:t> © 2020 Cyber Security </a:t>
            </a:r>
            <a:r>
              <a:rPr lang="nl-BE" sz="1000" dirty="0" err="1"/>
              <a:t>Coalition</a:t>
            </a:r>
            <a:endParaRPr lang="nl-BE" sz="1000" dirty="0"/>
          </a:p>
        </p:txBody>
      </p:sp>
      <p:pic>
        <p:nvPicPr>
          <p:cNvPr id="11" name="Image 10" descr="phishing.jpg"/>
          <p:cNvPicPr>
            <a:picLocks noChangeAspect="1"/>
          </p:cNvPicPr>
          <p:nvPr/>
        </p:nvPicPr>
        <p:blipFill rotWithShape="1">
          <a:blip r:embed="rId3">
            <a:extLst>
              <a:ext uri="{28A0092B-C50C-407E-A947-70E740481C1C}">
                <a14:useLocalDpi xmlns:a14="http://schemas.microsoft.com/office/drawing/2010/main" val="0"/>
              </a:ext>
            </a:extLst>
          </a:blip>
          <a:srcRect l="13889" t="9970" r="13808" b="29399"/>
          <a:stretch/>
        </p:blipFill>
        <p:spPr>
          <a:xfrm>
            <a:off x="5630138" y="1740846"/>
            <a:ext cx="3074497" cy="3618937"/>
          </a:xfrm>
          <a:prstGeom prst="rect">
            <a:avLst/>
          </a:prstGeom>
        </p:spPr>
      </p:pic>
      <p:sp>
        <p:nvSpPr>
          <p:cNvPr id="9" name="Espace réservé pour une image  4"/>
          <p:cNvSpPr>
            <a:spLocks noGrp="1"/>
          </p:cNvSpPr>
          <p:nvPr>
            <p:ph type="pic" sz="quarter" idx="13"/>
          </p:nvPr>
        </p:nvSpPr>
        <p:spPr>
          <a:xfrm>
            <a:off x="3282279" y="1385455"/>
            <a:ext cx="1471229" cy="1300907"/>
          </a:xfrm>
        </p:spPr>
      </p:sp>
    </p:spTree>
    <p:extLst>
      <p:ext uri="{BB962C8B-B14F-4D97-AF65-F5344CB8AC3E}">
        <p14:creationId xmlns:p14="http://schemas.microsoft.com/office/powerpoint/2010/main" val="485249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nl-BE" b="0" dirty="0">
                <a:latin typeface="Avenir Heavy"/>
                <a:cs typeface="Avenir Heavy"/>
              </a:rPr>
              <a:t>New </a:t>
            </a:r>
            <a:r>
              <a:rPr lang="nl-BE" b="0" dirty="0" err="1">
                <a:latin typeface="Avenir Heavy"/>
                <a:cs typeface="Avenir Heavy"/>
              </a:rPr>
              <a:t>message</a:t>
            </a:r>
            <a:r>
              <a:rPr lang="nl-BE" b="0" dirty="0">
                <a:latin typeface="Avenir Heavy"/>
                <a:cs typeface="Avenir Heavy"/>
              </a:rPr>
              <a:t>[URGENT!]</a:t>
            </a:r>
          </a:p>
        </p:txBody>
      </p:sp>
      <p:sp>
        <p:nvSpPr>
          <p:cNvPr id="3" name="Espace réservé du contenu 2"/>
          <p:cNvSpPr>
            <a:spLocks noGrp="1"/>
          </p:cNvSpPr>
          <p:nvPr>
            <p:ph idx="1"/>
          </p:nvPr>
        </p:nvSpPr>
        <p:spPr/>
        <p:txBody>
          <a:bodyPr/>
          <a:lstStyle/>
          <a:p>
            <a:pPr marL="0" indent="0">
              <a:buNone/>
            </a:pPr>
            <a:r>
              <a:rPr lang="en-GB" sz="1600" dirty="0"/>
              <a:t>You receive an e-mail from Google. Your </a:t>
            </a:r>
            <a:r>
              <a:rPr lang="en-GB" sz="1600" b="1" dirty="0"/>
              <a:t>professional account has been deactivated</a:t>
            </a:r>
            <a:r>
              <a:rPr lang="en-GB" sz="1600" dirty="0"/>
              <a:t> due to a problem. In the message you are invited to reactivate the account by introducing your </a:t>
            </a:r>
            <a:r>
              <a:rPr lang="en-GB" sz="1600" b="1" dirty="0"/>
              <a:t>ID and password</a:t>
            </a:r>
            <a:r>
              <a:rPr lang="en-GB" sz="1600" dirty="0"/>
              <a:t>. If you don’t react, all your messages will be deleted …</a:t>
            </a:r>
            <a:br>
              <a:rPr lang="en-GB" sz="1600" dirty="0"/>
            </a:br>
            <a:r>
              <a:rPr lang="en-GB" sz="1600" dirty="0"/>
              <a:t/>
            </a:r>
            <a:br>
              <a:rPr lang="en-GB" sz="1600" dirty="0"/>
            </a:br>
            <a:r>
              <a:rPr lang="en-GB" sz="1600" dirty="0"/>
              <a:t>Do you trust this…?  </a:t>
            </a:r>
            <a:endParaRPr lang="nl-BE" sz="1600" i="1" dirty="0"/>
          </a:p>
        </p:txBody>
      </p:sp>
      <p:sp>
        <p:nvSpPr>
          <p:cNvPr id="4" name="Espace réservé du numéro de diapositive 3"/>
          <p:cNvSpPr>
            <a:spLocks noGrp="1"/>
          </p:cNvSpPr>
          <p:nvPr>
            <p:ph type="sldNum" sz="quarter" idx="10"/>
          </p:nvPr>
        </p:nvSpPr>
        <p:spPr/>
        <p:txBody>
          <a:bodyPr/>
          <a:lstStyle/>
          <a:p>
            <a:pPr>
              <a:defRPr/>
            </a:pPr>
            <a:fld id="{2445E06D-40C8-EA46-88DD-7A5FD2B50BC1}" type="slidenum">
              <a:rPr lang="nl-BE" altLang="en-US" smtClean="0"/>
              <a:pPr>
                <a:defRPr/>
              </a:pPr>
              <a:t>2</a:t>
            </a:fld>
            <a:endParaRPr lang="nl-BE" altLang="en-US" dirty="0"/>
          </a:p>
        </p:txBody>
      </p:sp>
    </p:spTree>
    <p:extLst>
      <p:ext uri="{BB962C8B-B14F-4D97-AF65-F5344CB8AC3E}">
        <p14:creationId xmlns:p14="http://schemas.microsoft.com/office/powerpoint/2010/main" val="5951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DF22C18-37C3-464A-B265-D050620BAA72}"/>
              </a:ext>
            </a:extLst>
          </p:cNvPr>
          <p:cNvSpPr>
            <a:spLocks noGrp="1"/>
          </p:cNvSpPr>
          <p:nvPr>
            <p:ph type="title"/>
          </p:nvPr>
        </p:nvSpPr>
        <p:spPr/>
        <p:txBody>
          <a:bodyPr/>
          <a:lstStyle/>
          <a:p>
            <a:r>
              <a:rPr lang="nl-BE" dirty="0"/>
              <a:t>Case1: University of Maastricht</a:t>
            </a:r>
            <a:endParaRPr lang="x-none" dirty="0"/>
          </a:p>
        </p:txBody>
      </p:sp>
      <p:sp>
        <p:nvSpPr>
          <p:cNvPr id="3" name="Content Placeholder 2">
            <a:extLst>
              <a:ext uri="{FF2B5EF4-FFF2-40B4-BE49-F238E27FC236}">
                <a16:creationId xmlns:a16="http://schemas.microsoft.com/office/drawing/2014/main" xmlns="" id="{DBE806D2-CAD5-4480-9829-C83292C80FCF}"/>
              </a:ext>
            </a:extLst>
          </p:cNvPr>
          <p:cNvSpPr>
            <a:spLocks noGrp="1"/>
          </p:cNvSpPr>
          <p:nvPr>
            <p:ph idx="1"/>
          </p:nvPr>
        </p:nvSpPr>
        <p:spPr/>
        <p:txBody>
          <a:bodyPr/>
          <a:lstStyle/>
          <a:p>
            <a:pPr marL="0" indent="0">
              <a:buNone/>
            </a:pPr>
            <a:r>
              <a:rPr lang="x-none" i="1" dirty="0"/>
              <a:t>On 15 and 16 October 2019, a hacker gained access to the University of Maastricht network because two employees clicked on an attachment in an e-mail.  The attacker then compromised several servers from 16 October to 23 December.  On 21 November, the attacker managed to acquire full rights within the university's infrastructure via a server that lacked security updates.  Then, on 23 December, the attacker placed ransomware (hostage software where the hacker encrypts the data, which can only be decrypted in exchange for payment of a ransom) on 267 Windows servers. After careful analysis </a:t>
            </a:r>
            <a:r>
              <a:rPr lang="x-none" dirty="0"/>
              <a:t>–</a:t>
            </a:r>
            <a:r>
              <a:rPr lang="x-none" i="1" dirty="0"/>
              <a:t> as the leakage of valuable research data and information about commercial operations was at stake </a:t>
            </a:r>
            <a:r>
              <a:rPr lang="x-none" dirty="0"/>
              <a:t>–</a:t>
            </a:r>
            <a:r>
              <a:rPr lang="x-none" i="1" dirty="0"/>
              <a:t> the university decided to pay the requested ransom of USD 220,000 on 30 December.</a:t>
            </a:r>
            <a:endParaRPr lang="x-none" dirty="0"/>
          </a:p>
          <a:p>
            <a:pPr marL="0" indent="0">
              <a:buNone/>
            </a:pPr>
            <a:endParaRPr lang="x-none" dirty="0"/>
          </a:p>
        </p:txBody>
      </p:sp>
      <p:sp>
        <p:nvSpPr>
          <p:cNvPr id="4" name="Slide Number Placeholder 3">
            <a:extLst>
              <a:ext uri="{FF2B5EF4-FFF2-40B4-BE49-F238E27FC236}">
                <a16:creationId xmlns:a16="http://schemas.microsoft.com/office/drawing/2014/main" xmlns="" id="{DF3524AA-6559-4AF9-AE0B-7EE4A462AE0F}"/>
              </a:ext>
            </a:extLst>
          </p:cNvPr>
          <p:cNvSpPr>
            <a:spLocks noGrp="1"/>
          </p:cNvSpPr>
          <p:nvPr>
            <p:ph type="sldNum" sz="quarter" idx="10"/>
          </p:nvPr>
        </p:nvSpPr>
        <p:spPr/>
        <p:txBody>
          <a:bodyPr/>
          <a:lstStyle/>
          <a:p>
            <a:pPr>
              <a:defRPr/>
            </a:pPr>
            <a:fld id="{2445E06D-40C8-EA46-88DD-7A5FD2B50BC1}" type="slidenum">
              <a:rPr lang="en-US" altLang="en-US" smtClean="0"/>
              <a:pPr>
                <a:defRPr/>
              </a:pPr>
              <a:t>3</a:t>
            </a:fld>
            <a:endParaRPr lang="en-US" altLang="en-US" dirty="0"/>
          </a:p>
        </p:txBody>
      </p:sp>
    </p:spTree>
    <p:extLst>
      <p:ext uri="{BB962C8B-B14F-4D97-AF65-F5344CB8AC3E}">
        <p14:creationId xmlns:p14="http://schemas.microsoft.com/office/powerpoint/2010/main" val="3488680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0B76BED-CFB8-4456-A5BB-F0687386CE88}"/>
              </a:ext>
            </a:extLst>
          </p:cNvPr>
          <p:cNvSpPr>
            <a:spLocks noGrp="1"/>
          </p:cNvSpPr>
          <p:nvPr>
            <p:ph type="title"/>
          </p:nvPr>
        </p:nvSpPr>
        <p:spPr/>
        <p:txBody>
          <a:bodyPr/>
          <a:lstStyle/>
          <a:p>
            <a:r>
              <a:rPr lang="nl-BE" dirty="0"/>
              <a:t>Case2: </a:t>
            </a:r>
            <a:r>
              <a:rPr lang="nl-BE" dirty="0" err="1"/>
              <a:t>Picanol</a:t>
            </a:r>
            <a:endParaRPr lang="x-none" dirty="0"/>
          </a:p>
        </p:txBody>
      </p:sp>
      <p:sp>
        <p:nvSpPr>
          <p:cNvPr id="3" name="Content Placeholder 2">
            <a:extLst>
              <a:ext uri="{FF2B5EF4-FFF2-40B4-BE49-F238E27FC236}">
                <a16:creationId xmlns:a16="http://schemas.microsoft.com/office/drawing/2014/main" xmlns="" id="{144DE7AC-72A3-4294-93F6-EC3CA8CFC3A3}"/>
              </a:ext>
            </a:extLst>
          </p:cNvPr>
          <p:cNvSpPr>
            <a:spLocks noGrp="1"/>
          </p:cNvSpPr>
          <p:nvPr>
            <p:ph idx="1"/>
          </p:nvPr>
        </p:nvSpPr>
        <p:spPr/>
        <p:txBody>
          <a:bodyPr/>
          <a:lstStyle/>
          <a:p>
            <a:pPr marL="0" indent="0">
              <a:buNone/>
            </a:pPr>
            <a:r>
              <a:rPr lang="x-none" i="1" dirty="0"/>
              <a:t>On 15 January</a:t>
            </a:r>
            <a:r>
              <a:rPr lang="nl-BE" i="1" dirty="0"/>
              <a:t> 2020</a:t>
            </a:r>
            <a:r>
              <a:rPr lang="x-none" i="1" dirty="0"/>
              <a:t>, the weaving loom producer </a:t>
            </a:r>
            <a:r>
              <a:rPr lang="x-none" i="1" dirty="0" err="1"/>
              <a:t>Picanol</a:t>
            </a:r>
            <a:r>
              <a:rPr lang="x-none" i="1" dirty="0"/>
              <a:t> Belgium received the news that Chinese colleagues could not log in to a number of IT systems.  There were also problems at the parent company in Ypres.  Production could gradually be restarted after a week of inactivity. The cause was a malware attack; there was also a ransom demand, but </a:t>
            </a:r>
            <a:r>
              <a:rPr lang="x-none" i="1" dirty="0" err="1"/>
              <a:t>Picanol</a:t>
            </a:r>
            <a:r>
              <a:rPr lang="x-none" i="1" dirty="0"/>
              <a:t> did not pay. </a:t>
            </a:r>
            <a:r>
              <a:rPr lang="x-none" i="1" dirty="0" err="1"/>
              <a:t>Picanol</a:t>
            </a:r>
            <a:r>
              <a:rPr lang="x-none" i="1" dirty="0"/>
              <a:t> estimates the damage at ‘less than EUR 1 million’. </a:t>
            </a:r>
            <a:endParaRPr lang="x-none" dirty="0"/>
          </a:p>
          <a:p>
            <a:pPr marL="0" indent="0">
              <a:buNone/>
            </a:pPr>
            <a:endParaRPr lang="x-none" dirty="0"/>
          </a:p>
        </p:txBody>
      </p:sp>
      <p:sp>
        <p:nvSpPr>
          <p:cNvPr id="4" name="Slide Number Placeholder 3">
            <a:extLst>
              <a:ext uri="{FF2B5EF4-FFF2-40B4-BE49-F238E27FC236}">
                <a16:creationId xmlns:a16="http://schemas.microsoft.com/office/drawing/2014/main" xmlns="" id="{C2D73658-F8E9-4EAA-BB30-22B2F1C27602}"/>
              </a:ext>
            </a:extLst>
          </p:cNvPr>
          <p:cNvSpPr>
            <a:spLocks noGrp="1"/>
          </p:cNvSpPr>
          <p:nvPr>
            <p:ph type="sldNum" sz="quarter" idx="10"/>
          </p:nvPr>
        </p:nvSpPr>
        <p:spPr/>
        <p:txBody>
          <a:bodyPr/>
          <a:lstStyle/>
          <a:p>
            <a:pPr>
              <a:defRPr/>
            </a:pPr>
            <a:fld id="{2445E06D-40C8-EA46-88DD-7A5FD2B50BC1}" type="slidenum">
              <a:rPr lang="en-US" altLang="en-US" smtClean="0"/>
              <a:pPr>
                <a:defRPr/>
              </a:pPr>
              <a:t>4</a:t>
            </a:fld>
            <a:endParaRPr lang="en-US" altLang="en-US" dirty="0"/>
          </a:p>
        </p:txBody>
      </p:sp>
    </p:spTree>
    <p:extLst>
      <p:ext uri="{BB962C8B-B14F-4D97-AF65-F5344CB8AC3E}">
        <p14:creationId xmlns:p14="http://schemas.microsoft.com/office/powerpoint/2010/main" val="1512551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B2F939CD-0681-644D-A3BD-A33A998AF36E}" type="slidenum">
              <a:rPr lang="nl-BE" altLang="en-US" smtClean="0"/>
              <a:pPr>
                <a:defRPr/>
              </a:pPr>
              <a:t>5</a:t>
            </a:fld>
            <a:endParaRPr lang="nl-BE" altLang="en-US" dirty="0"/>
          </a:p>
        </p:txBody>
      </p:sp>
      <p:sp>
        <p:nvSpPr>
          <p:cNvPr id="6" name="ZoneTexte 5"/>
          <p:cNvSpPr txBox="1"/>
          <p:nvPr/>
        </p:nvSpPr>
        <p:spPr bwMode="auto">
          <a:xfrm>
            <a:off x="817897" y="812899"/>
            <a:ext cx="3021916"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nl-BE" sz="2800" b="1" dirty="0">
                <a:solidFill>
                  <a:srgbClr val="457A8C"/>
                </a:solidFill>
                <a:latin typeface="Avenir Heavy"/>
                <a:cs typeface="Avenir Heavy"/>
              </a:rPr>
              <a:t>- </a:t>
            </a:r>
            <a:r>
              <a:rPr lang="nl-BE" sz="2800" b="1" dirty="0" err="1">
                <a:solidFill>
                  <a:srgbClr val="457A8C"/>
                </a:solidFill>
                <a:latin typeface="Avenir Heavy"/>
                <a:cs typeface="Avenir Heavy"/>
              </a:rPr>
              <a:t>Grandmother</a:t>
            </a:r>
            <a:r>
              <a:rPr lang="nl-BE" sz="2800" b="1" dirty="0">
                <a:solidFill>
                  <a:srgbClr val="457A8C"/>
                </a:solidFill>
                <a:latin typeface="Avenir Heavy"/>
                <a:cs typeface="Avenir Heavy"/>
              </a:rPr>
              <a:t>, </a:t>
            </a:r>
            <a:r>
              <a:rPr lang="nl-BE" sz="2800" b="1" dirty="0" err="1">
                <a:solidFill>
                  <a:srgbClr val="457A8C"/>
                </a:solidFill>
                <a:latin typeface="Avenir Heavy"/>
                <a:cs typeface="Avenir Heavy"/>
              </a:rPr>
              <a:t>you</a:t>
            </a:r>
            <a:r>
              <a:rPr lang="nl-BE" sz="2800" b="1" dirty="0">
                <a:solidFill>
                  <a:srgbClr val="457A8C"/>
                </a:solidFill>
                <a:latin typeface="Avenir Heavy"/>
                <a:cs typeface="Avenir Heavy"/>
              </a:rPr>
              <a:t> look </a:t>
            </a:r>
            <a:r>
              <a:rPr lang="nl-BE" sz="2800" b="1" dirty="0" err="1">
                <a:solidFill>
                  <a:srgbClr val="457A8C"/>
                </a:solidFill>
                <a:latin typeface="Avenir Heavy"/>
                <a:cs typeface="Avenir Heavy"/>
              </a:rPr>
              <a:t>so</a:t>
            </a:r>
            <a:r>
              <a:rPr lang="nl-BE" sz="2800" b="1" dirty="0">
                <a:solidFill>
                  <a:srgbClr val="457A8C"/>
                </a:solidFill>
                <a:latin typeface="Avenir Heavy"/>
                <a:cs typeface="Avenir Heavy"/>
              </a:rPr>
              <a:t> </a:t>
            </a:r>
            <a:r>
              <a:rPr lang="nl-BE" sz="2800" b="1" dirty="0" err="1">
                <a:solidFill>
                  <a:srgbClr val="457A8C"/>
                </a:solidFill>
                <a:latin typeface="Avenir Heavy"/>
                <a:cs typeface="Avenir Heavy"/>
              </a:rPr>
              <a:t>nice</a:t>
            </a:r>
            <a:r>
              <a:rPr lang="nl-BE" sz="2800" b="1" dirty="0">
                <a:solidFill>
                  <a:srgbClr val="457A8C"/>
                </a:solidFill>
                <a:latin typeface="Avenir Heavy"/>
                <a:cs typeface="Avenir Heavy"/>
              </a:rPr>
              <a:t>! </a:t>
            </a:r>
          </a:p>
          <a:p>
            <a:pPr eaLnBrk="1" hangingPunct="1"/>
            <a:endParaRPr lang="nl-BE" sz="2800" b="1" dirty="0">
              <a:solidFill>
                <a:srgbClr val="457A8C"/>
              </a:solidFill>
              <a:latin typeface="Avenir Heavy"/>
              <a:cs typeface="Avenir Heavy"/>
            </a:endParaRPr>
          </a:p>
          <a:p>
            <a:pPr eaLnBrk="1" hangingPunct="1"/>
            <a:r>
              <a:rPr lang="nl-BE" sz="2800" b="1" dirty="0">
                <a:solidFill>
                  <a:srgbClr val="457A8C"/>
                </a:solidFill>
                <a:latin typeface="Avenir Heavy"/>
                <a:cs typeface="Avenir Heavy"/>
              </a:rPr>
              <a:t>- </a:t>
            </a:r>
            <a:r>
              <a:rPr lang="nl-BE" sz="2800" b="1" dirty="0" err="1">
                <a:solidFill>
                  <a:srgbClr val="457A8C"/>
                </a:solidFill>
                <a:latin typeface="Avenir Heavy"/>
                <a:cs typeface="Avenir Heavy"/>
              </a:rPr>
              <a:t>That’s</a:t>
            </a:r>
            <a:r>
              <a:rPr lang="nl-BE" sz="2800" b="1" dirty="0">
                <a:solidFill>
                  <a:srgbClr val="457A8C"/>
                </a:solidFill>
                <a:latin typeface="Avenir Heavy"/>
                <a:cs typeface="Avenir Heavy"/>
              </a:rPr>
              <a:t> </a:t>
            </a:r>
            <a:r>
              <a:rPr lang="nl-BE" sz="2800" b="1" dirty="0" err="1">
                <a:solidFill>
                  <a:srgbClr val="457A8C"/>
                </a:solidFill>
                <a:latin typeface="Avenir Heavy"/>
                <a:cs typeface="Avenir Heavy"/>
              </a:rPr>
              <a:t>to</a:t>
            </a:r>
            <a:r>
              <a:rPr lang="nl-BE" sz="2800" b="1" dirty="0">
                <a:solidFill>
                  <a:srgbClr val="457A8C"/>
                </a:solidFill>
                <a:latin typeface="Avenir Heavy"/>
                <a:cs typeface="Avenir Heavy"/>
              </a:rPr>
              <a:t> hack </a:t>
            </a:r>
            <a:r>
              <a:rPr lang="nl-BE" sz="2800" b="1" dirty="0" err="1">
                <a:solidFill>
                  <a:srgbClr val="457A8C"/>
                </a:solidFill>
                <a:latin typeface="Avenir Heavy"/>
                <a:cs typeface="Avenir Heavy"/>
              </a:rPr>
              <a:t>you</a:t>
            </a:r>
            <a:r>
              <a:rPr lang="nl-BE" sz="2800" b="1" dirty="0">
                <a:solidFill>
                  <a:srgbClr val="457A8C"/>
                </a:solidFill>
                <a:latin typeface="Avenir Heavy"/>
                <a:cs typeface="Avenir Heavy"/>
              </a:rPr>
              <a:t> </a:t>
            </a:r>
            <a:r>
              <a:rPr lang="nl-BE" sz="2800" b="1" dirty="0" err="1">
                <a:solidFill>
                  <a:srgbClr val="457A8C"/>
                </a:solidFill>
                <a:latin typeface="Avenir Heavy"/>
                <a:cs typeface="Avenir Heavy"/>
              </a:rPr>
              <a:t>better</a:t>
            </a:r>
            <a:r>
              <a:rPr lang="nl-BE" sz="2800" b="1" dirty="0">
                <a:solidFill>
                  <a:srgbClr val="457A8C"/>
                </a:solidFill>
                <a:latin typeface="Avenir Heavy"/>
                <a:cs typeface="Avenir Heavy"/>
              </a:rPr>
              <a:t>, </a:t>
            </a:r>
            <a:r>
              <a:rPr lang="nl-BE" sz="2800" b="1" dirty="0" err="1">
                <a:solidFill>
                  <a:srgbClr val="457A8C"/>
                </a:solidFill>
                <a:latin typeface="Avenir Heavy"/>
                <a:cs typeface="Avenir Heavy"/>
              </a:rPr>
              <a:t>my</a:t>
            </a:r>
            <a:r>
              <a:rPr lang="nl-BE" sz="2800" b="1" dirty="0">
                <a:solidFill>
                  <a:srgbClr val="457A8C"/>
                </a:solidFill>
                <a:latin typeface="Avenir Heavy"/>
                <a:cs typeface="Avenir Heavy"/>
              </a:rPr>
              <a:t> </a:t>
            </a:r>
            <a:r>
              <a:rPr lang="nl-BE" sz="2800" b="1" dirty="0" err="1">
                <a:solidFill>
                  <a:srgbClr val="457A8C"/>
                </a:solidFill>
                <a:latin typeface="Avenir Heavy"/>
                <a:cs typeface="Avenir Heavy"/>
              </a:rPr>
              <a:t>dear</a:t>
            </a:r>
            <a:r>
              <a:rPr lang="nl-BE" sz="2800" b="1" dirty="0">
                <a:solidFill>
                  <a:srgbClr val="457A8C"/>
                </a:solidFill>
                <a:latin typeface="Avenir Heavy"/>
                <a:cs typeface="Avenir Heavy"/>
              </a:rPr>
              <a:t>!</a:t>
            </a:r>
          </a:p>
        </p:txBody>
      </p:sp>
      <p:pic>
        <p:nvPicPr>
          <p:cNvPr id="8" name="Image 7" descr="phishing.jpg"/>
          <p:cNvPicPr>
            <a:picLocks noChangeAspect="1"/>
          </p:cNvPicPr>
          <p:nvPr/>
        </p:nvPicPr>
        <p:blipFill rotWithShape="1">
          <a:blip r:embed="rId4">
            <a:extLst>
              <a:ext uri="{28A0092B-C50C-407E-A947-70E740481C1C}">
                <a14:useLocalDpi xmlns:a14="http://schemas.microsoft.com/office/drawing/2010/main" val="0"/>
              </a:ext>
            </a:extLst>
          </a:blip>
          <a:srcRect l="13889" t="9970" r="13808" b="29399"/>
          <a:stretch/>
        </p:blipFill>
        <p:spPr>
          <a:xfrm>
            <a:off x="3839813" y="526889"/>
            <a:ext cx="4952465" cy="5829460"/>
          </a:xfrm>
          <a:prstGeom prst="rect">
            <a:avLst/>
          </a:prstGeom>
        </p:spPr>
      </p:pic>
    </p:spTree>
    <p:extLst>
      <p:ext uri="{BB962C8B-B14F-4D97-AF65-F5344CB8AC3E}">
        <p14:creationId xmlns:p14="http://schemas.microsoft.com/office/powerpoint/2010/main" val="716821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nl-BE" b="0" dirty="0">
                <a:latin typeface="Avenir Heavy"/>
                <a:cs typeface="Avenir Heavy"/>
              </a:rPr>
              <a:t>Phishing… </a:t>
            </a:r>
            <a:r>
              <a:rPr lang="nl-BE" b="0" dirty="0" err="1">
                <a:latin typeface="Avenir Heavy"/>
                <a:cs typeface="Avenir Heavy"/>
              </a:rPr>
              <a:t>what’s</a:t>
            </a:r>
            <a:r>
              <a:rPr lang="nl-BE" b="0" dirty="0">
                <a:latin typeface="Avenir Heavy"/>
                <a:cs typeface="Avenir Heavy"/>
              </a:rPr>
              <a:t> </a:t>
            </a:r>
            <a:r>
              <a:rPr lang="nl-BE" b="0" dirty="0" err="1">
                <a:latin typeface="Avenir Heavy"/>
                <a:cs typeface="Avenir Heavy"/>
              </a:rPr>
              <a:t>that</a:t>
            </a:r>
            <a:r>
              <a:rPr lang="nl-BE" b="0" dirty="0">
                <a:latin typeface="Avenir Heavy"/>
                <a:cs typeface="Avenir Heavy"/>
              </a:rPr>
              <a:t>?</a:t>
            </a:r>
          </a:p>
        </p:txBody>
      </p:sp>
      <p:sp>
        <p:nvSpPr>
          <p:cNvPr id="3" name="Espace réservé du contenu 2"/>
          <p:cNvSpPr>
            <a:spLocks noGrp="1"/>
          </p:cNvSpPr>
          <p:nvPr>
            <p:ph idx="1"/>
          </p:nvPr>
        </p:nvSpPr>
        <p:spPr>
          <a:xfrm>
            <a:off x="4631265" y="938505"/>
            <a:ext cx="3606800" cy="4525963"/>
          </a:xfrm>
        </p:spPr>
        <p:txBody>
          <a:bodyPr/>
          <a:lstStyle/>
          <a:p>
            <a:pPr marL="0" indent="0">
              <a:spcAft>
                <a:spcPts val="600"/>
              </a:spcAft>
              <a:buNone/>
            </a:pPr>
            <a:r>
              <a:rPr lang="nl-BE" b="0" dirty="0" err="1">
                <a:solidFill>
                  <a:srgbClr val="404040"/>
                </a:solidFill>
                <a:latin typeface="Avenir Heavy"/>
                <a:cs typeface="Avenir Heavy"/>
              </a:rPr>
              <a:t>Phishing</a:t>
            </a:r>
            <a:r>
              <a:rPr lang="nl-BE" b="0" dirty="0">
                <a:solidFill>
                  <a:srgbClr val="404040"/>
                </a:solidFill>
                <a:latin typeface="Avenir Heavy"/>
                <a:cs typeface="Avenir Heavy"/>
              </a:rPr>
              <a:t>:</a:t>
            </a:r>
          </a:p>
          <a:p>
            <a:r>
              <a:rPr lang="nl-BE" dirty="0">
                <a:solidFill>
                  <a:srgbClr val="404040"/>
                </a:solidFill>
              </a:rPr>
              <a:t>‘</a:t>
            </a:r>
            <a:r>
              <a:rPr lang="nl-BE" dirty="0" err="1">
                <a:solidFill>
                  <a:srgbClr val="404040"/>
                </a:solidFill>
              </a:rPr>
              <a:t>Angling</a:t>
            </a:r>
            <a:r>
              <a:rPr lang="nl-BE" dirty="0">
                <a:solidFill>
                  <a:srgbClr val="404040"/>
                </a:solidFill>
              </a:rPr>
              <a:t>’</a:t>
            </a:r>
          </a:p>
          <a:p>
            <a:r>
              <a:rPr lang="nl-BE" dirty="0" err="1">
                <a:solidFill>
                  <a:srgbClr val="404040"/>
                </a:solidFill>
              </a:rPr>
              <a:t>Steal</a:t>
            </a:r>
            <a:r>
              <a:rPr lang="nl-BE" dirty="0">
                <a:solidFill>
                  <a:srgbClr val="404040"/>
                </a:solidFill>
              </a:rPr>
              <a:t> </a:t>
            </a:r>
            <a:r>
              <a:rPr lang="nl-BE" dirty="0" err="1">
                <a:solidFill>
                  <a:srgbClr val="404040"/>
                </a:solidFill>
              </a:rPr>
              <a:t>identity</a:t>
            </a:r>
            <a:endParaRPr lang="nl-BE" dirty="0">
              <a:solidFill>
                <a:srgbClr val="404040"/>
              </a:solidFill>
            </a:endParaRPr>
          </a:p>
          <a:p>
            <a:r>
              <a:rPr lang="nl-BE" dirty="0" err="1">
                <a:solidFill>
                  <a:srgbClr val="404040"/>
                </a:solidFill>
              </a:rPr>
              <a:t>Abuse</a:t>
            </a:r>
            <a:r>
              <a:rPr lang="nl-BE" dirty="0">
                <a:solidFill>
                  <a:srgbClr val="404040"/>
                </a:solidFill>
              </a:rPr>
              <a:t> of trust</a:t>
            </a:r>
          </a:p>
          <a:p>
            <a:r>
              <a:rPr lang="nl-BE" dirty="0"/>
              <a:t>E-mail, SMS (</a:t>
            </a:r>
            <a:r>
              <a:rPr lang="nl-BE" dirty="0" err="1"/>
              <a:t>Smishing</a:t>
            </a:r>
            <a:r>
              <a:rPr lang="nl-BE" dirty="0"/>
              <a:t>), WhatsApp, Messenger, …</a:t>
            </a:r>
          </a:p>
          <a:p>
            <a:r>
              <a:rPr lang="nl-BE" dirty="0"/>
              <a:t>Phishing via </a:t>
            </a:r>
            <a:r>
              <a:rPr lang="nl-BE" dirty="0" err="1"/>
              <a:t>phone</a:t>
            </a:r>
            <a:r>
              <a:rPr lang="nl-BE" dirty="0"/>
              <a:t> (</a:t>
            </a:r>
            <a:r>
              <a:rPr lang="nl-BE" dirty="0" err="1"/>
              <a:t>Vishing</a:t>
            </a:r>
            <a:r>
              <a:rPr lang="nl-BE" dirty="0"/>
              <a:t>)</a:t>
            </a:r>
          </a:p>
          <a:p>
            <a:endParaRPr lang="nl-BE" dirty="0">
              <a:solidFill>
                <a:srgbClr val="404040"/>
              </a:solidFill>
            </a:endParaRPr>
          </a:p>
          <a:p>
            <a:pPr marL="0" indent="0">
              <a:spcAft>
                <a:spcPts val="600"/>
              </a:spcAft>
              <a:buNone/>
            </a:pPr>
            <a:r>
              <a:rPr lang="nl-BE" dirty="0" err="1">
                <a:solidFill>
                  <a:srgbClr val="404040"/>
                </a:solidFill>
                <a:latin typeface="Avenir Heavy"/>
                <a:cs typeface="Avenir Heavy"/>
              </a:rPr>
              <a:t>Purpose</a:t>
            </a:r>
            <a:r>
              <a:rPr lang="nl-BE" dirty="0">
                <a:solidFill>
                  <a:srgbClr val="404040"/>
                </a:solidFill>
                <a:latin typeface="Avenir Heavy"/>
                <a:cs typeface="Avenir Heavy"/>
              </a:rPr>
              <a:t>:</a:t>
            </a:r>
          </a:p>
          <a:p>
            <a:r>
              <a:rPr lang="nl-BE" dirty="0">
                <a:solidFill>
                  <a:srgbClr val="404040"/>
                </a:solidFill>
              </a:rPr>
              <a:t>Personal information</a:t>
            </a:r>
          </a:p>
          <a:p>
            <a:r>
              <a:rPr lang="nl-BE" dirty="0" err="1">
                <a:solidFill>
                  <a:srgbClr val="404040"/>
                </a:solidFill>
              </a:rPr>
              <a:t>Sensitive</a:t>
            </a:r>
            <a:r>
              <a:rPr lang="nl-BE" dirty="0">
                <a:solidFill>
                  <a:srgbClr val="404040"/>
                </a:solidFill>
              </a:rPr>
              <a:t> data of the </a:t>
            </a:r>
            <a:r>
              <a:rPr lang="nl-BE" dirty="0" err="1">
                <a:solidFill>
                  <a:srgbClr val="404040"/>
                </a:solidFill>
              </a:rPr>
              <a:t>enterprise</a:t>
            </a:r>
            <a:endParaRPr lang="nl-BE" dirty="0">
              <a:solidFill>
                <a:srgbClr val="404040"/>
              </a:solidFill>
            </a:endParaRPr>
          </a:p>
          <a:p>
            <a:r>
              <a:rPr lang="nl-BE" dirty="0"/>
              <a:t>Money transfer</a:t>
            </a:r>
          </a:p>
          <a:p>
            <a:r>
              <a:rPr lang="nl-BE" dirty="0">
                <a:solidFill>
                  <a:srgbClr val="404040"/>
                </a:solidFill>
              </a:rPr>
              <a:t>Industrial sabotage</a:t>
            </a:r>
          </a:p>
          <a:p>
            <a:pPr marL="0" indent="0">
              <a:buNone/>
            </a:pPr>
            <a:endParaRPr lang="nl-BE" dirty="0">
              <a:solidFill>
                <a:srgbClr val="404040"/>
              </a:solidFill>
            </a:endParaRPr>
          </a:p>
          <a:p>
            <a:pPr marL="0" indent="0">
              <a:buNone/>
            </a:pPr>
            <a:endParaRPr lang="nl-BE" dirty="0">
              <a:solidFill>
                <a:srgbClr val="404040"/>
              </a:solidFill>
            </a:endParaRPr>
          </a:p>
          <a:p>
            <a:pPr marL="0" indent="0">
              <a:spcAft>
                <a:spcPts val="600"/>
              </a:spcAft>
              <a:buNone/>
            </a:pPr>
            <a:r>
              <a:rPr lang="nl-BE" dirty="0">
                <a:solidFill>
                  <a:srgbClr val="404040"/>
                </a:solidFill>
                <a:latin typeface="Avenir Heavy"/>
                <a:cs typeface="Avenir Heavy"/>
              </a:rPr>
              <a:t>How? </a:t>
            </a:r>
          </a:p>
          <a:p>
            <a:pPr>
              <a:buFont typeface="Arial"/>
              <a:buChar char="•"/>
            </a:pPr>
            <a:r>
              <a:rPr lang="nl-BE" dirty="0" err="1"/>
              <a:t>Infected</a:t>
            </a:r>
            <a:r>
              <a:rPr lang="nl-BE" dirty="0"/>
              <a:t> appendix</a:t>
            </a:r>
            <a:endParaRPr lang="nl-BE" dirty="0">
              <a:solidFill>
                <a:srgbClr val="404040"/>
              </a:solidFill>
            </a:endParaRPr>
          </a:p>
          <a:p>
            <a:pPr>
              <a:buFont typeface="Arial"/>
              <a:buChar char="•"/>
            </a:pPr>
            <a:r>
              <a:rPr lang="nl-BE" dirty="0">
                <a:solidFill>
                  <a:srgbClr val="404040"/>
                </a:solidFill>
              </a:rPr>
              <a:t>Link </a:t>
            </a:r>
            <a:r>
              <a:rPr lang="nl-BE" dirty="0" err="1">
                <a:solidFill>
                  <a:srgbClr val="404040"/>
                </a:solidFill>
              </a:rPr>
              <a:t>to</a:t>
            </a:r>
            <a:r>
              <a:rPr lang="nl-BE" dirty="0">
                <a:solidFill>
                  <a:srgbClr val="404040"/>
                </a:solidFill>
              </a:rPr>
              <a:t> </a:t>
            </a:r>
            <a:r>
              <a:rPr lang="nl-BE" dirty="0" err="1">
                <a:solidFill>
                  <a:srgbClr val="404040"/>
                </a:solidFill>
              </a:rPr>
              <a:t>false</a:t>
            </a:r>
            <a:r>
              <a:rPr lang="nl-BE" dirty="0">
                <a:solidFill>
                  <a:srgbClr val="404040"/>
                </a:solidFill>
              </a:rPr>
              <a:t> website</a:t>
            </a:r>
          </a:p>
          <a:p>
            <a:pPr>
              <a:buFont typeface="Arial"/>
              <a:buChar char="•"/>
            </a:pPr>
            <a:r>
              <a:rPr lang="nl-BE" dirty="0" err="1"/>
              <a:t>False</a:t>
            </a:r>
            <a:r>
              <a:rPr lang="nl-BE" dirty="0">
                <a:solidFill>
                  <a:srgbClr val="404040"/>
                </a:solidFill>
              </a:rPr>
              <a:t> </a:t>
            </a:r>
            <a:r>
              <a:rPr lang="nl-BE" dirty="0" err="1">
                <a:solidFill>
                  <a:srgbClr val="404040"/>
                </a:solidFill>
              </a:rPr>
              <a:t>payment</a:t>
            </a:r>
            <a:r>
              <a:rPr lang="nl-BE" dirty="0">
                <a:solidFill>
                  <a:srgbClr val="404040"/>
                </a:solidFill>
              </a:rPr>
              <a:t> system</a:t>
            </a:r>
          </a:p>
          <a:p>
            <a:pPr>
              <a:buFont typeface="Arial"/>
              <a:buChar char="•"/>
            </a:pPr>
            <a:endParaRPr lang="nl-BE" dirty="0">
              <a:solidFill>
                <a:srgbClr val="404040"/>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nl-BE" altLang="en-US" smtClean="0"/>
              <a:pPr>
                <a:defRPr/>
              </a:pPr>
              <a:t>6</a:t>
            </a:fld>
            <a:endParaRPr lang="nl-BE" altLang="en-US" dirty="0"/>
          </a:p>
        </p:txBody>
      </p:sp>
      <p:sp>
        <p:nvSpPr>
          <p:cNvPr id="7" name="ZoneTexte 6"/>
          <p:cNvSpPr txBox="1"/>
          <p:nvPr/>
        </p:nvSpPr>
        <p:spPr bwMode="auto">
          <a:xfrm>
            <a:off x="817897" y="812899"/>
            <a:ext cx="2630487" cy="1831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nl-BE" sz="2800" b="1" dirty="0" err="1">
                <a:solidFill>
                  <a:srgbClr val="457A8C"/>
                </a:solidFill>
                <a:latin typeface="Avenir Heavy"/>
                <a:cs typeface="Avenir Heavy"/>
              </a:rPr>
              <a:t>Phishing</a:t>
            </a:r>
            <a:endParaRPr lang="nl-BE" sz="2800" b="1" dirty="0">
              <a:solidFill>
                <a:srgbClr val="457A8C"/>
              </a:solidFill>
              <a:latin typeface="Avenir Heavy"/>
              <a:cs typeface="Avenir Heavy"/>
            </a:endParaRPr>
          </a:p>
          <a:p>
            <a:pPr eaLnBrk="1" hangingPunct="1">
              <a:spcBef>
                <a:spcPts val="600"/>
              </a:spcBef>
            </a:pPr>
            <a:r>
              <a:rPr lang="nl-BE" sz="2000" b="1" dirty="0">
                <a:solidFill>
                  <a:srgbClr val="457A8C"/>
                </a:solidFill>
                <a:latin typeface="Avenir Book" charset="0"/>
              </a:rPr>
              <a:t>is a </a:t>
            </a:r>
            <a:r>
              <a:rPr lang="nl-BE" sz="2000" b="1" dirty="0" err="1">
                <a:solidFill>
                  <a:srgbClr val="457A8C"/>
                </a:solidFill>
                <a:latin typeface="Avenir Book" charset="0"/>
              </a:rPr>
              <a:t>widely</a:t>
            </a:r>
            <a:r>
              <a:rPr lang="nl-BE" sz="2000" b="1" dirty="0">
                <a:solidFill>
                  <a:srgbClr val="457A8C"/>
                </a:solidFill>
                <a:latin typeface="Avenir Book" charset="0"/>
              </a:rPr>
              <a:t> </a:t>
            </a:r>
            <a:r>
              <a:rPr lang="nl-BE" sz="2000" b="1" dirty="0" err="1">
                <a:solidFill>
                  <a:srgbClr val="457A8C"/>
                </a:solidFill>
                <a:latin typeface="Avenir Book" charset="0"/>
              </a:rPr>
              <a:t>used</a:t>
            </a:r>
            <a:r>
              <a:rPr lang="nl-BE" sz="2000" b="1" dirty="0">
                <a:solidFill>
                  <a:srgbClr val="457A8C"/>
                </a:solidFill>
                <a:latin typeface="Avenir Book" charset="0"/>
              </a:rPr>
              <a:t> </a:t>
            </a:r>
            <a:r>
              <a:rPr lang="nl-BE" sz="2000" b="1" dirty="0" err="1">
                <a:solidFill>
                  <a:srgbClr val="457A8C"/>
                </a:solidFill>
                <a:latin typeface="Avenir Book" charset="0"/>
              </a:rPr>
              <a:t>technique</a:t>
            </a:r>
            <a:r>
              <a:rPr lang="nl-BE" sz="2000" b="1" dirty="0">
                <a:solidFill>
                  <a:srgbClr val="457A8C"/>
                </a:solidFill>
                <a:latin typeface="Avenir Book" charset="0"/>
              </a:rPr>
              <a:t> </a:t>
            </a:r>
            <a:r>
              <a:rPr lang="nl-BE" sz="2000" b="1" dirty="0" err="1">
                <a:solidFill>
                  <a:srgbClr val="457A8C"/>
                </a:solidFill>
                <a:latin typeface="Avenir Book" charset="0"/>
              </a:rPr>
              <a:t>which</a:t>
            </a:r>
            <a:r>
              <a:rPr lang="nl-BE" sz="2000" b="1" dirty="0">
                <a:solidFill>
                  <a:srgbClr val="457A8C"/>
                </a:solidFill>
                <a:latin typeface="Avenir Book" charset="0"/>
              </a:rPr>
              <a:t> is </a:t>
            </a:r>
            <a:r>
              <a:rPr lang="nl-BE" sz="2000" b="1" dirty="0" err="1">
                <a:solidFill>
                  <a:srgbClr val="457A8C"/>
                </a:solidFill>
                <a:latin typeface="Avenir Book" charset="0"/>
              </a:rPr>
              <a:t>increasingly</a:t>
            </a:r>
            <a:r>
              <a:rPr lang="nl-BE" sz="2000" b="1" dirty="0">
                <a:solidFill>
                  <a:srgbClr val="457A8C"/>
                </a:solidFill>
                <a:latin typeface="Avenir Book" charset="0"/>
              </a:rPr>
              <a:t> sophisticated</a:t>
            </a:r>
            <a:endParaRPr lang="nl-BE" sz="2400" b="1" dirty="0">
              <a:solidFill>
                <a:srgbClr val="457A8C"/>
              </a:solidFill>
              <a:latin typeface="Avenir Book" charset="0"/>
            </a:endParaRPr>
          </a:p>
        </p:txBody>
      </p:sp>
    </p:spTree>
    <p:extLst>
      <p:ext uri="{BB962C8B-B14F-4D97-AF65-F5344CB8AC3E}">
        <p14:creationId xmlns:p14="http://schemas.microsoft.com/office/powerpoint/2010/main" val="2375190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 17" descr="Capture d’écran 2021-09-06 à 15.55.2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4233790"/>
            <a:ext cx="3843867" cy="2341203"/>
          </a:xfrm>
          <a:prstGeom prst="rect">
            <a:avLst/>
          </a:prstGeom>
        </p:spPr>
      </p:pic>
      <p:pic>
        <p:nvPicPr>
          <p:cNvPr id="19" name="Image 18" descr="Capture d’écran 2021-09-06 à 15.56.3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69904" y="2071729"/>
            <a:ext cx="4045963" cy="2162061"/>
          </a:xfrm>
          <a:prstGeom prst="rect">
            <a:avLst/>
          </a:prstGeom>
        </p:spPr>
      </p:pic>
      <p:sp>
        <p:nvSpPr>
          <p:cNvPr id="3" name="Espace réservé du contenu 2"/>
          <p:cNvSpPr>
            <a:spLocks noGrp="1"/>
          </p:cNvSpPr>
          <p:nvPr>
            <p:ph idx="1"/>
          </p:nvPr>
        </p:nvSpPr>
        <p:spPr>
          <a:xfrm>
            <a:off x="4613835" y="1590675"/>
            <a:ext cx="3606800" cy="4525963"/>
          </a:xfrm>
        </p:spPr>
        <p:txBody>
          <a:bodyPr/>
          <a:lstStyle/>
          <a:p>
            <a:pPr marL="0" indent="0">
              <a:buNone/>
            </a:pPr>
            <a:r>
              <a:rPr lang="nl-BE" dirty="0"/>
              <a:t>The numbers:</a:t>
            </a:r>
          </a:p>
          <a:p>
            <a:r>
              <a:rPr lang="nl-BE" sz="1200" dirty="0" err="1"/>
              <a:t>Rising</a:t>
            </a:r>
            <a:r>
              <a:rPr lang="nl-BE" sz="1200" dirty="0"/>
              <a:t> </a:t>
            </a:r>
            <a:r>
              <a:rPr lang="nl-BE" sz="1200" dirty="0" err="1"/>
              <a:t>numbers</a:t>
            </a:r>
            <a:r>
              <a:rPr lang="nl-BE" sz="1200" dirty="0"/>
              <a:t> (</a:t>
            </a:r>
            <a:r>
              <a:rPr lang="nl-BE" sz="1200" dirty="0" err="1"/>
              <a:t>figure</a:t>
            </a:r>
            <a:r>
              <a:rPr lang="nl-BE" sz="1200" dirty="0"/>
              <a:t> 1) of fraud cases and rising amounts of money lost (</a:t>
            </a:r>
            <a:r>
              <a:rPr lang="nl-BE" sz="1200" dirty="0" err="1"/>
              <a:t>figure</a:t>
            </a:r>
            <a:r>
              <a:rPr lang="nl-BE" sz="1200" dirty="0"/>
              <a:t> 2)</a:t>
            </a:r>
          </a:p>
        </p:txBody>
      </p:sp>
      <p:sp>
        <p:nvSpPr>
          <p:cNvPr id="2" name="Titre 1"/>
          <p:cNvSpPr>
            <a:spLocks noGrp="1"/>
          </p:cNvSpPr>
          <p:nvPr>
            <p:ph type="title"/>
          </p:nvPr>
        </p:nvSpPr>
        <p:spPr/>
        <p:txBody>
          <a:bodyPr>
            <a:normAutofit/>
          </a:bodyPr>
          <a:lstStyle/>
          <a:p>
            <a:r>
              <a:rPr lang="nl-BE" b="0" dirty="0" err="1">
                <a:latin typeface="Avenir Heavy"/>
                <a:cs typeface="Avenir Heavy"/>
              </a:rPr>
              <a:t>Numbers</a:t>
            </a:r>
            <a:r>
              <a:rPr lang="nl-BE" b="0" dirty="0">
                <a:latin typeface="Avenir Heavy"/>
                <a:cs typeface="Avenir Heavy"/>
              </a:rPr>
              <a:t> </a:t>
            </a:r>
            <a:r>
              <a:rPr lang="nl-BE" b="0" dirty="0" err="1">
                <a:latin typeface="Avenir Heavy"/>
                <a:cs typeface="Avenir Heavy"/>
              </a:rPr>
              <a:t>that</a:t>
            </a:r>
            <a:r>
              <a:rPr lang="nl-BE" b="0" dirty="0">
                <a:latin typeface="Avenir Heavy"/>
                <a:cs typeface="Avenir Heavy"/>
              </a:rPr>
              <a:t> </a:t>
            </a:r>
            <a:r>
              <a:rPr lang="nl-BE" b="0" dirty="0" err="1">
                <a:latin typeface="Avenir Heavy"/>
                <a:cs typeface="Avenir Heavy"/>
              </a:rPr>
              <a:t>don’t</a:t>
            </a:r>
            <a:r>
              <a:rPr lang="nl-BE" b="0" dirty="0">
                <a:latin typeface="Avenir Heavy"/>
                <a:cs typeface="Avenir Heavy"/>
              </a:rPr>
              <a:t> </a:t>
            </a:r>
            <a:r>
              <a:rPr lang="nl-BE" b="0" dirty="0" err="1">
                <a:latin typeface="Avenir Heavy"/>
                <a:cs typeface="Avenir Heavy"/>
              </a:rPr>
              <a:t>lie</a:t>
            </a:r>
            <a:r>
              <a:rPr lang="nl-BE" b="0" dirty="0">
                <a:latin typeface="Avenir Heavy"/>
                <a:cs typeface="Avenir Heavy"/>
              </a:rPr>
              <a:t>…</a:t>
            </a: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nl-BE" altLang="en-US" smtClean="0"/>
              <a:pPr>
                <a:defRPr/>
              </a:pPr>
              <a:t>7</a:t>
            </a:fld>
            <a:endParaRPr lang="nl-BE" altLang="en-US" dirty="0"/>
          </a:p>
        </p:txBody>
      </p:sp>
      <p:sp>
        <p:nvSpPr>
          <p:cNvPr id="7" name="ZoneTexte 6"/>
          <p:cNvSpPr txBox="1"/>
          <p:nvPr/>
        </p:nvSpPr>
        <p:spPr bwMode="auto">
          <a:xfrm>
            <a:off x="817897" y="812899"/>
            <a:ext cx="2630487"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nl-BE" sz="4000" b="1" dirty="0">
                <a:solidFill>
                  <a:srgbClr val="457A8C"/>
                </a:solidFill>
                <a:latin typeface="Avenir Heavy"/>
                <a:cs typeface="Avenir Heavy"/>
              </a:rPr>
              <a:t>91%</a:t>
            </a:r>
            <a:r>
              <a:rPr lang="nl-BE" sz="4400" b="1" dirty="0">
                <a:solidFill>
                  <a:srgbClr val="457A8C"/>
                </a:solidFill>
                <a:latin typeface="Avenir Heavy"/>
                <a:cs typeface="Avenir Heavy"/>
              </a:rPr>
              <a:t> </a:t>
            </a:r>
          </a:p>
          <a:p>
            <a:pPr eaLnBrk="1" hangingPunct="1"/>
            <a:r>
              <a:rPr lang="nl-BE" sz="2000" b="1" dirty="0">
                <a:solidFill>
                  <a:srgbClr val="457A8C"/>
                </a:solidFill>
                <a:latin typeface="Avenir Book" charset="0"/>
              </a:rPr>
              <a:t>of cyber attacks on </a:t>
            </a:r>
            <a:r>
              <a:rPr lang="nl-BE" sz="2000" b="1" dirty="0" err="1">
                <a:solidFill>
                  <a:srgbClr val="457A8C"/>
                </a:solidFill>
                <a:latin typeface="Avenir Book" charset="0"/>
              </a:rPr>
              <a:t>enterprises</a:t>
            </a:r>
            <a:r>
              <a:rPr lang="nl-BE" sz="2000" b="1" dirty="0">
                <a:solidFill>
                  <a:srgbClr val="457A8C"/>
                </a:solidFill>
                <a:latin typeface="Avenir Book" charset="0"/>
              </a:rPr>
              <a:t> are </a:t>
            </a:r>
            <a:r>
              <a:rPr lang="nl-BE" sz="2000" b="1" dirty="0" err="1">
                <a:solidFill>
                  <a:srgbClr val="457A8C"/>
                </a:solidFill>
                <a:latin typeface="Avenir Book" charset="0"/>
              </a:rPr>
              <a:t>phishing</a:t>
            </a:r>
            <a:r>
              <a:rPr lang="nl-BE" sz="2000" b="1" dirty="0">
                <a:solidFill>
                  <a:srgbClr val="457A8C"/>
                </a:solidFill>
                <a:latin typeface="Avenir Book" charset="0"/>
              </a:rPr>
              <a:t> attacks</a:t>
            </a:r>
            <a:endParaRPr lang="nl-BE" sz="2400" b="1" dirty="0">
              <a:solidFill>
                <a:srgbClr val="457A8C"/>
              </a:solidFill>
              <a:latin typeface="Avenir Book" charset="0"/>
            </a:endParaRPr>
          </a:p>
        </p:txBody>
      </p:sp>
    </p:spTree>
    <p:extLst>
      <p:ext uri="{BB962C8B-B14F-4D97-AF65-F5344CB8AC3E}">
        <p14:creationId xmlns:p14="http://schemas.microsoft.com/office/powerpoint/2010/main" val="412302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nl-BE" b="0" dirty="0">
                <a:latin typeface="Avenir Medium"/>
                <a:cs typeface="Avenir Medium"/>
              </a:rPr>
              <a:t>Test </a:t>
            </a:r>
            <a:r>
              <a:rPr lang="nl-BE" b="0" dirty="0" err="1">
                <a:latin typeface="Avenir Medium"/>
                <a:cs typeface="Avenir Medium"/>
              </a:rPr>
              <a:t>your</a:t>
            </a:r>
            <a:r>
              <a:rPr lang="nl-BE" b="0" dirty="0">
                <a:latin typeface="Avenir Medium"/>
                <a:cs typeface="Avenir Medium"/>
              </a:rPr>
              <a:t> </a:t>
            </a:r>
            <a:r>
              <a:rPr lang="nl-BE" b="0" dirty="0" err="1">
                <a:latin typeface="Avenir Medium"/>
                <a:cs typeface="Avenir Medium"/>
              </a:rPr>
              <a:t>phishing</a:t>
            </a:r>
            <a:r>
              <a:rPr lang="nl-BE" b="0" dirty="0">
                <a:latin typeface="Avenir Medium"/>
                <a:cs typeface="Avenir Medium"/>
              </a:rPr>
              <a:t> </a:t>
            </a:r>
            <a:r>
              <a:rPr lang="nl-BE" b="0" dirty="0" err="1">
                <a:latin typeface="Avenir Medium"/>
                <a:cs typeface="Avenir Medium"/>
              </a:rPr>
              <a:t>knowledge</a:t>
            </a:r>
            <a:r>
              <a:rPr lang="nl-BE" b="0" dirty="0">
                <a:latin typeface="Avenir Medium"/>
                <a:cs typeface="Avenir Medium"/>
              </a:rPr>
              <a:t>!</a:t>
            </a:r>
          </a:p>
        </p:txBody>
      </p:sp>
      <p:sp>
        <p:nvSpPr>
          <p:cNvPr id="3" name="Espace réservé du contenu 2"/>
          <p:cNvSpPr>
            <a:spLocks noGrp="1"/>
          </p:cNvSpPr>
          <p:nvPr>
            <p:ph idx="1"/>
          </p:nvPr>
        </p:nvSpPr>
        <p:spPr/>
        <p:txBody>
          <a:bodyPr/>
          <a:lstStyle/>
          <a:p>
            <a:pPr marL="0" indent="0" algn="ctr">
              <a:buNone/>
            </a:pPr>
            <a:r>
              <a:rPr lang="nl-BE" dirty="0">
                <a:solidFill>
                  <a:srgbClr val="404040"/>
                </a:solidFill>
              </a:rPr>
              <a:t>Are </a:t>
            </a:r>
            <a:r>
              <a:rPr lang="nl-BE" dirty="0" err="1">
                <a:solidFill>
                  <a:srgbClr val="404040"/>
                </a:solidFill>
              </a:rPr>
              <a:t>you</a:t>
            </a:r>
            <a:r>
              <a:rPr lang="nl-BE" dirty="0">
                <a:solidFill>
                  <a:srgbClr val="404040"/>
                </a:solidFill>
              </a:rPr>
              <a:t> </a:t>
            </a:r>
            <a:r>
              <a:rPr lang="nl-BE" dirty="0" err="1">
                <a:solidFill>
                  <a:srgbClr val="404040"/>
                </a:solidFill>
              </a:rPr>
              <a:t>missed</a:t>
            </a:r>
            <a:r>
              <a:rPr lang="nl-BE" dirty="0">
                <a:solidFill>
                  <a:srgbClr val="404040"/>
                </a:solidFill>
              </a:rPr>
              <a:t> out or </a:t>
            </a:r>
            <a:r>
              <a:rPr lang="nl-BE" dirty="0" err="1">
                <a:solidFill>
                  <a:srgbClr val="404040"/>
                </a:solidFill>
              </a:rPr>
              <a:t>caught</a:t>
            </a:r>
            <a:r>
              <a:rPr lang="nl-BE" dirty="0"/>
              <a:t> </a:t>
            </a:r>
            <a:r>
              <a:rPr lang="nl-BE" dirty="0" err="1"/>
              <a:t>when</a:t>
            </a:r>
            <a:r>
              <a:rPr lang="nl-BE" dirty="0"/>
              <a:t> </a:t>
            </a:r>
            <a:r>
              <a:rPr lang="nl-BE" dirty="0" err="1"/>
              <a:t>being</a:t>
            </a:r>
            <a:r>
              <a:rPr lang="nl-BE" dirty="0"/>
              <a:t> </a:t>
            </a:r>
            <a:r>
              <a:rPr lang="nl-BE" dirty="0" err="1">
                <a:solidFill>
                  <a:srgbClr val="404040"/>
                </a:solidFill>
              </a:rPr>
              <a:t>phished</a:t>
            </a:r>
            <a:r>
              <a:rPr lang="nl-BE" dirty="0">
                <a:solidFill>
                  <a:srgbClr val="404040"/>
                </a:solidFill>
              </a:rPr>
              <a:t>?</a:t>
            </a:r>
          </a:p>
        </p:txBody>
      </p:sp>
      <p:sp>
        <p:nvSpPr>
          <p:cNvPr id="4" name="Espace réservé du numéro de diapositive 3"/>
          <p:cNvSpPr>
            <a:spLocks noGrp="1"/>
          </p:cNvSpPr>
          <p:nvPr>
            <p:ph type="sldNum" sz="quarter" idx="10"/>
          </p:nvPr>
        </p:nvSpPr>
        <p:spPr/>
        <p:txBody>
          <a:bodyPr/>
          <a:lstStyle/>
          <a:p>
            <a:pPr>
              <a:defRPr/>
            </a:pPr>
            <a:fld id="{2445E06D-40C8-EA46-88DD-7A5FD2B50BC1}" type="slidenum">
              <a:rPr lang="nl-BE" altLang="en-US" smtClean="0"/>
              <a:pPr>
                <a:defRPr/>
              </a:pPr>
              <a:t>8</a:t>
            </a:fld>
            <a:endParaRPr lang="nl-BE" altLang="en-US" dirty="0"/>
          </a:p>
        </p:txBody>
      </p:sp>
      <p:pic>
        <p:nvPicPr>
          <p:cNvPr id="5" name="Picture 2" descr="http://www.mooddesignstudio.be/files/0/default/projects/infographics/safeonweb.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9278" y="3972995"/>
            <a:ext cx="1605444" cy="914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ZoneTexte 5">
            <a:hlinkClick r:id="rId4"/>
          </p:cNvPr>
          <p:cNvSpPr txBox="1"/>
          <p:nvPr/>
        </p:nvSpPr>
        <p:spPr bwMode="auto">
          <a:xfrm>
            <a:off x="3398690" y="3175872"/>
            <a:ext cx="2347254" cy="506256"/>
          </a:xfrm>
          <a:prstGeom prst="rect">
            <a:avLst/>
          </a:prstGeom>
          <a:solidFill>
            <a:srgbClr val="EB5C4E"/>
          </a:solidFill>
          <a:ln>
            <a:noFill/>
          </a:ln>
        </p:spPr>
        <p:txBody>
          <a:bodyPr wrap="square" lIns="144000" tIns="144000" rIns="144000" bIns="144000" rtlCol="0" anchor="ctr" anchorCtr="0">
            <a:spAutoFit/>
          </a:bodyPr>
          <a:lstStyle/>
          <a:p>
            <a:pPr algn="ctr" eaLnBrk="1" hangingPunct="1">
              <a:spcBef>
                <a:spcPct val="0"/>
              </a:spcBef>
              <a:buFontTx/>
              <a:buNone/>
            </a:pPr>
            <a:r>
              <a:rPr lang="nl-BE" sz="1400" dirty="0">
                <a:solidFill>
                  <a:schemeClr val="bg1"/>
                </a:solidFill>
                <a:latin typeface="Avenir Heavy"/>
                <a:cs typeface="Avenir Heavy"/>
              </a:rPr>
              <a:t>Do the online test</a:t>
            </a:r>
          </a:p>
        </p:txBody>
      </p:sp>
      <p:sp>
        <p:nvSpPr>
          <p:cNvPr id="7" name="TextBox 6"/>
          <p:cNvSpPr txBox="1"/>
          <p:nvPr/>
        </p:nvSpPr>
        <p:spPr bwMode="auto">
          <a:xfrm>
            <a:off x="2849880" y="5379720"/>
            <a:ext cx="33528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spcBef>
                <a:spcPct val="0"/>
              </a:spcBef>
              <a:buFontTx/>
              <a:buNone/>
            </a:pPr>
            <a:r>
              <a:rPr lang="nl-BE" sz="1400" dirty="0">
                <a:solidFill>
                  <a:srgbClr val="E22567"/>
                </a:solidFill>
                <a:latin typeface="Avenir Book" charset="0"/>
              </a:rPr>
              <a:t>Test is </a:t>
            </a:r>
            <a:r>
              <a:rPr lang="nl-BE" sz="1400" dirty="0" err="1">
                <a:solidFill>
                  <a:srgbClr val="E22567"/>
                </a:solidFill>
                <a:latin typeface="Avenir Book" charset="0"/>
              </a:rPr>
              <a:t>available</a:t>
            </a:r>
            <a:r>
              <a:rPr lang="nl-BE" sz="1400" dirty="0">
                <a:solidFill>
                  <a:srgbClr val="E22567"/>
                </a:solidFill>
                <a:latin typeface="Avenir Book" charset="0"/>
              </a:rPr>
              <a:t> in Dutch and French</a:t>
            </a:r>
            <a:endParaRPr lang="en-GB" sz="1400" dirty="0">
              <a:solidFill>
                <a:srgbClr val="E22567"/>
              </a:solidFill>
              <a:latin typeface="Avenir Book" charset="0"/>
            </a:endParaRPr>
          </a:p>
        </p:txBody>
      </p:sp>
    </p:spTree>
    <p:extLst>
      <p:ext uri="{BB962C8B-B14F-4D97-AF65-F5344CB8AC3E}">
        <p14:creationId xmlns:p14="http://schemas.microsoft.com/office/powerpoint/2010/main" val="3882179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1"/>
          <p:cNvSpPr>
            <a:spLocks noGrp="1"/>
          </p:cNvSpPr>
          <p:nvPr>
            <p:ph type="title"/>
          </p:nvPr>
        </p:nvSpPr>
        <p:spPr/>
        <p:txBody>
          <a:bodyPr>
            <a:normAutofit fontScale="90000"/>
          </a:bodyPr>
          <a:lstStyle/>
          <a:p>
            <a:r>
              <a:rPr lang="nl-BE" b="0" dirty="0">
                <a:latin typeface="Avenir Heavy"/>
                <a:cs typeface="Avenir Heavy"/>
              </a:rPr>
              <a:t>How </a:t>
            </a:r>
            <a:r>
              <a:rPr lang="nl-BE" b="0" dirty="0" err="1">
                <a:latin typeface="Avenir Heavy"/>
                <a:cs typeface="Avenir Heavy"/>
              </a:rPr>
              <a:t>to</a:t>
            </a:r>
            <a:r>
              <a:rPr lang="nl-BE" b="0" dirty="0">
                <a:latin typeface="Avenir Heavy"/>
                <a:cs typeface="Avenir Heavy"/>
              </a:rPr>
              <a:t> </a:t>
            </a:r>
            <a:r>
              <a:rPr lang="nl-BE" b="0" dirty="0" err="1">
                <a:latin typeface="Avenir Heavy"/>
                <a:cs typeface="Avenir Heavy"/>
              </a:rPr>
              <a:t>demask</a:t>
            </a:r>
            <a:r>
              <a:rPr lang="nl-BE" b="0" dirty="0">
                <a:latin typeface="Avenir Heavy"/>
                <a:cs typeface="Avenir Heavy"/>
              </a:rPr>
              <a:t> a </a:t>
            </a:r>
            <a:r>
              <a:rPr lang="nl-BE" b="0" dirty="0" err="1">
                <a:latin typeface="Avenir Heavy"/>
                <a:cs typeface="Avenir Heavy"/>
              </a:rPr>
              <a:t>phishing</a:t>
            </a:r>
            <a:r>
              <a:rPr lang="nl-BE" b="0" dirty="0">
                <a:latin typeface="Avenir Heavy"/>
                <a:cs typeface="Avenir Heavy"/>
              </a:rPr>
              <a:t> </a:t>
            </a:r>
            <a:br>
              <a:rPr lang="nl-BE" b="0" dirty="0">
                <a:latin typeface="Avenir Heavy"/>
                <a:cs typeface="Avenir Heavy"/>
              </a:rPr>
            </a:br>
            <a:r>
              <a:rPr lang="nl-BE" b="0" dirty="0">
                <a:latin typeface="Avenir Heavy"/>
                <a:cs typeface="Avenir Heavy"/>
              </a:rPr>
              <a:t>e-mail?</a:t>
            </a:r>
          </a:p>
        </p:txBody>
      </p:sp>
      <p:sp>
        <p:nvSpPr>
          <p:cNvPr id="3" name="Espace réservé du contenu 2"/>
          <p:cNvSpPr>
            <a:spLocks noGrp="1"/>
          </p:cNvSpPr>
          <p:nvPr>
            <p:ph idx="1"/>
          </p:nvPr>
        </p:nvSpPr>
        <p:spPr/>
        <p:txBody>
          <a:bodyPr/>
          <a:lstStyle/>
          <a:p>
            <a:pPr marL="0" indent="0">
              <a:spcAft>
                <a:spcPts val="600"/>
              </a:spcAft>
              <a:buNone/>
            </a:pPr>
            <a:r>
              <a:rPr lang="nl-BE" b="0" dirty="0">
                <a:solidFill>
                  <a:srgbClr val="404040"/>
                </a:solidFill>
                <a:latin typeface="Avenir Heavy"/>
                <a:cs typeface="Avenir Heavy"/>
              </a:rPr>
              <a:t>The </a:t>
            </a:r>
            <a:r>
              <a:rPr lang="nl-BE" b="0" dirty="0" err="1">
                <a:solidFill>
                  <a:srgbClr val="404040"/>
                </a:solidFill>
                <a:latin typeface="Avenir Heavy"/>
                <a:cs typeface="Avenir Heavy"/>
              </a:rPr>
              <a:t>signals</a:t>
            </a:r>
            <a:r>
              <a:rPr lang="nl-BE" b="0" dirty="0">
                <a:solidFill>
                  <a:srgbClr val="404040"/>
                </a:solidFill>
                <a:latin typeface="Avenir Heavy"/>
                <a:cs typeface="Avenir Heavy"/>
              </a:rPr>
              <a:t>:</a:t>
            </a:r>
          </a:p>
          <a:p>
            <a:r>
              <a:rPr lang="nl-BE" b="0" dirty="0" err="1">
                <a:solidFill>
                  <a:srgbClr val="404040"/>
                </a:solidFill>
              </a:rPr>
              <a:t>Strange</a:t>
            </a:r>
            <a:r>
              <a:rPr lang="nl-BE" b="0" dirty="0">
                <a:solidFill>
                  <a:srgbClr val="404040"/>
                </a:solidFill>
              </a:rPr>
              <a:t> </a:t>
            </a:r>
            <a:r>
              <a:rPr lang="nl-BE" b="0" dirty="0" err="1">
                <a:solidFill>
                  <a:srgbClr val="404040"/>
                </a:solidFill>
              </a:rPr>
              <a:t>message</a:t>
            </a:r>
            <a:endParaRPr lang="nl-BE" b="0" dirty="0">
              <a:solidFill>
                <a:srgbClr val="404040"/>
              </a:solidFill>
            </a:endParaRPr>
          </a:p>
          <a:p>
            <a:r>
              <a:rPr lang="nl-BE" b="0" dirty="0">
                <a:solidFill>
                  <a:srgbClr val="404040"/>
                </a:solidFill>
              </a:rPr>
              <a:t>Vague subject</a:t>
            </a:r>
          </a:p>
          <a:p>
            <a:r>
              <a:rPr lang="nl-BE" b="0" dirty="0">
                <a:solidFill>
                  <a:srgbClr val="404040"/>
                </a:solidFill>
              </a:rPr>
              <a:t>Spam</a:t>
            </a:r>
          </a:p>
          <a:p>
            <a:r>
              <a:rPr lang="nl-BE" b="0" dirty="0">
                <a:solidFill>
                  <a:srgbClr val="404040"/>
                </a:solidFill>
              </a:rPr>
              <a:t>Alarming tone</a:t>
            </a: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nl-BE" altLang="en-US" smtClean="0"/>
              <a:pPr>
                <a:defRPr/>
              </a:pPr>
              <a:t>9</a:t>
            </a:fld>
            <a:endParaRPr lang="nl-BE" altLang="en-US" dirty="0"/>
          </a:p>
        </p:txBody>
      </p:sp>
      <p:sp>
        <p:nvSpPr>
          <p:cNvPr id="11" name="ZoneTexte 10"/>
          <p:cNvSpPr txBox="1"/>
          <p:nvPr/>
        </p:nvSpPr>
        <p:spPr bwMode="auto">
          <a:xfrm>
            <a:off x="817897" y="812899"/>
            <a:ext cx="2630487" cy="1523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nl-BE" sz="2800" b="1" dirty="0">
                <a:solidFill>
                  <a:srgbClr val="457A8C"/>
                </a:solidFill>
                <a:latin typeface="Avenir Heavy"/>
                <a:cs typeface="Avenir Heavy"/>
              </a:rPr>
              <a:t>Be vigilant</a:t>
            </a:r>
          </a:p>
          <a:p>
            <a:pPr eaLnBrk="1" hangingPunct="1">
              <a:spcBef>
                <a:spcPts val="600"/>
              </a:spcBef>
            </a:pPr>
            <a:r>
              <a:rPr lang="nl-BE" sz="2000" b="1" dirty="0" err="1">
                <a:solidFill>
                  <a:srgbClr val="457A8C"/>
                </a:solidFill>
                <a:latin typeface="Avenir Book" charset="0"/>
              </a:rPr>
              <a:t>Use</a:t>
            </a:r>
            <a:r>
              <a:rPr lang="nl-BE" sz="2000" b="1" dirty="0">
                <a:solidFill>
                  <a:srgbClr val="457A8C"/>
                </a:solidFill>
                <a:latin typeface="Avenir Book" charset="0"/>
              </a:rPr>
              <a:t> </a:t>
            </a:r>
            <a:r>
              <a:rPr lang="nl-BE" sz="2000" b="1" dirty="0" err="1">
                <a:solidFill>
                  <a:srgbClr val="457A8C"/>
                </a:solidFill>
                <a:latin typeface="Avenir Book" charset="0"/>
              </a:rPr>
              <a:t>your</a:t>
            </a:r>
            <a:r>
              <a:rPr lang="nl-BE" sz="2000" b="1" dirty="0">
                <a:solidFill>
                  <a:srgbClr val="457A8C"/>
                </a:solidFill>
                <a:latin typeface="Avenir Book" charset="0"/>
              </a:rPr>
              <a:t> common sense and </a:t>
            </a:r>
            <a:r>
              <a:rPr lang="nl-BE" sz="2000" b="1" dirty="0" err="1">
                <a:solidFill>
                  <a:srgbClr val="457A8C"/>
                </a:solidFill>
                <a:latin typeface="Avenir Book" charset="0"/>
              </a:rPr>
              <a:t>be</a:t>
            </a:r>
            <a:r>
              <a:rPr lang="nl-BE" sz="2000" b="1" dirty="0">
                <a:solidFill>
                  <a:srgbClr val="457A8C"/>
                </a:solidFill>
                <a:latin typeface="Avenir Book" charset="0"/>
              </a:rPr>
              <a:t> </a:t>
            </a:r>
            <a:r>
              <a:rPr lang="nl-BE" sz="2000" b="1" dirty="0" err="1">
                <a:solidFill>
                  <a:srgbClr val="457A8C"/>
                </a:solidFill>
                <a:latin typeface="Avenir Book" charset="0"/>
              </a:rPr>
              <a:t>careful</a:t>
            </a:r>
            <a:r>
              <a:rPr lang="nl-BE" sz="2000" b="1" dirty="0">
                <a:solidFill>
                  <a:srgbClr val="457A8C"/>
                </a:solidFill>
                <a:latin typeface="Avenir Book" charset="0"/>
              </a:rPr>
              <a:t>!</a:t>
            </a:r>
            <a:endParaRPr lang="nl-BE" sz="2400" b="1" dirty="0">
              <a:solidFill>
                <a:srgbClr val="457A8C"/>
              </a:solidFill>
              <a:latin typeface="Avenir Book" charset="0"/>
            </a:endParaRPr>
          </a:p>
        </p:txBody>
      </p:sp>
    </p:spTree>
    <p:extLst>
      <p:ext uri="{BB962C8B-B14F-4D97-AF65-F5344CB8AC3E}">
        <p14:creationId xmlns:p14="http://schemas.microsoft.com/office/powerpoint/2010/main" val="2890590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eaLnBrk="1" hangingPunct="1">
          <a:spcBef>
            <a:spcPct val="0"/>
          </a:spcBef>
          <a:buFontTx/>
          <a:buNone/>
          <a:defRPr sz="1400" dirty="0">
            <a:solidFill>
              <a:srgbClr val="E22567"/>
            </a:solidFill>
            <a:latin typeface="Avenir Book"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00969FB4D7F7348A6B31C4989DE163B" ma:contentTypeVersion="0" ma:contentTypeDescription="Create a new document." ma:contentTypeScope="" ma:versionID="81713376805a8080f3bba22852e8cef3">
  <xsd:schema xmlns:xsd="http://www.w3.org/2001/XMLSchema" xmlns:xs="http://www.w3.org/2001/XMLSchema" xmlns:p="http://schemas.microsoft.com/office/2006/metadata/properties" targetNamespace="http://schemas.microsoft.com/office/2006/metadata/properties" ma:root="true" ma:fieldsID="db1d7708cf83a3ef910d407b40274765">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LongProperties xmlns="http://schemas.microsoft.com/office/2006/metadata/longProperties"/>
</file>

<file path=customXml/itemProps1.xml><?xml version="1.0" encoding="utf-8"?>
<ds:datastoreItem xmlns:ds="http://schemas.openxmlformats.org/officeDocument/2006/customXml" ds:itemID="{78DF0790-9174-4B3B-AA6C-6AB3544115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9833DB56-F938-418B-ACD4-346433FD4733}">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otalTime>37</TotalTime>
  <Words>1466</Words>
  <Application>Microsoft Macintosh PowerPoint</Application>
  <PresentationFormat>Présentation à l'écran (4:3)</PresentationFormat>
  <Paragraphs>172</Paragraphs>
  <Slides>13</Slides>
  <Notes>13</Notes>
  <HiddenSlides>0</HiddenSlides>
  <MMClips>0</MMClips>
  <ScaleCrop>false</ScaleCrop>
  <HeadingPairs>
    <vt:vector size="4" baseType="variant">
      <vt:variant>
        <vt:lpstr>Thème</vt:lpstr>
      </vt:variant>
      <vt:variant>
        <vt:i4>1</vt:i4>
      </vt:variant>
      <vt:variant>
        <vt:lpstr>Titres des diapositives</vt:lpstr>
      </vt:variant>
      <vt:variant>
        <vt:i4>13</vt:i4>
      </vt:variant>
    </vt:vector>
  </HeadingPairs>
  <TitlesOfParts>
    <vt:vector size="14" baseType="lpstr">
      <vt:lpstr>Office Theme</vt:lpstr>
      <vt:lpstr>Présentation PowerPoint</vt:lpstr>
      <vt:lpstr>New message[URGENT!]</vt:lpstr>
      <vt:lpstr>Case1: University of Maastricht</vt:lpstr>
      <vt:lpstr>Case2: Picanol</vt:lpstr>
      <vt:lpstr>Présentation PowerPoint</vt:lpstr>
      <vt:lpstr>Phishing… what’s that?</vt:lpstr>
      <vt:lpstr>Numbers that don’t lie…</vt:lpstr>
      <vt:lpstr>Test your phishing knowledge!</vt:lpstr>
      <vt:lpstr>How to demask a phishing  e-mail?</vt:lpstr>
      <vt:lpstr>What to do when being ‘phished’?</vt:lpstr>
      <vt:lpstr>How to react when being ‘’phished’?</vt:lpstr>
      <vt:lpstr>Présentation PowerPoint</vt:lpstr>
      <vt:lpstr>Présentation PowerPoint</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Populaire Jan</dc:creator>
  <cp:lastModifiedBy>Waw-3</cp:lastModifiedBy>
  <cp:revision>339</cp:revision>
  <cp:lastPrinted>2018-06-21T08:08:33Z</cp:lastPrinted>
  <dcterms:created xsi:type="dcterms:W3CDTF">2015-10-15T16:29:19Z</dcterms:created>
  <dcterms:modified xsi:type="dcterms:W3CDTF">2021-09-06T14:03:38Z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7b9431e5d514ca7ab6f277c4216a072">
    <vt:lpwstr>Default|ca37003d-03f9-4975-bccb-493489ca4082</vt:lpwstr>
  </property>
  <property fmtid="{D5CDD505-2E9C-101B-9397-08002B2CF9AE}" pid="3" name="i4feb4330ccd47a7b61200b0e6258e2f">
    <vt:lpwstr>To be defined|11fe68f8-7136-4814-8abf-edd87a242fb5</vt:lpwstr>
  </property>
  <property fmtid="{D5CDD505-2E9C-101B-9397-08002B2CF9AE}" pid="4" name="IsMyDocuments">
    <vt:lpwstr>1</vt:lpwstr>
  </property>
  <property fmtid="{D5CDD505-2E9C-101B-9397-08002B2CF9AE}" pid="5" name="c76028c8cdaf41bdb04a4b203deefed8">
    <vt:lpwstr>Internal Use Only|49c55b52-19f9-4fed-9954-548f39c33aab</vt:lpwstr>
  </property>
  <property fmtid="{D5CDD505-2E9C-101B-9397-08002B2CF9AE}" pid="6" name="TaxCatchAll">
    <vt:lpwstr>3;#Default;#2;#Internal Use Only;#1;#To be defined</vt:lpwstr>
  </property>
  <property fmtid="{D5CDD505-2E9C-101B-9397-08002B2CF9AE}" pid="7" name="MSIP_Label_812e1ed0-4700-41e0-aec3-61ed249f3333_Enabled">
    <vt:lpwstr>true</vt:lpwstr>
  </property>
  <property fmtid="{D5CDD505-2E9C-101B-9397-08002B2CF9AE}" pid="8" name="MSIP_Label_812e1ed0-4700-41e0-aec3-61ed249f3333_SetDate">
    <vt:lpwstr>2021-08-20T11:26:52Z</vt:lpwstr>
  </property>
  <property fmtid="{D5CDD505-2E9C-101B-9397-08002B2CF9AE}" pid="9" name="MSIP_Label_812e1ed0-4700-41e0-aec3-61ed249f3333_Method">
    <vt:lpwstr>Standard</vt:lpwstr>
  </property>
  <property fmtid="{D5CDD505-2E9C-101B-9397-08002B2CF9AE}" pid="10" name="MSIP_Label_812e1ed0-4700-41e0-aec3-61ed249f3333_Name">
    <vt:lpwstr>Internal - Standard</vt:lpwstr>
  </property>
  <property fmtid="{D5CDD505-2E9C-101B-9397-08002B2CF9AE}" pid="11" name="MSIP_Label_812e1ed0-4700-41e0-aec3-61ed249f3333_SiteId">
    <vt:lpwstr>614f9c25-bffa-42c7-86d8-964101f55fa2</vt:lpwstr>
  </property>
  <property fmtid="{D5CDD505-2E9C-101B-9397-08002B2CF9AE}" pid="12" name="MSIP_Label_812e1ed0-4700-41e0-aec3-61ed249f3333_ActionId">
    <vt:lpwstr>0e54a251-ea3e-4813-8e8a-338d9904bd83</vt:lpwstr>
  </property>
  <property fmtid="{D5CDD505-2E9C-101B-9397-08002B2CF9AE}" pid="13" name="MSIP_Label_812e1ed0-4700-41e0-aec3-61ed249f3333_ContentBits">
    <vt:lpwstr>2</vt:lpwstr>
  </property>
</Properties>
</file>